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9"/>
  </p:notesMasterIdLst>
  <p:sldIdLst>
    <p:sldId id="256" r:id="rId2"/>
    <p:sldId id="258" r:id="rId3"/>
    <p:sldId id="288" r:id="rId4"/>
    <p:sldId id="314" r:id="rId5"/>
    <p:sldId id="270" r:id="rId6"/>
    <p:sldId id="271" r:id="rId7"/>
    <p:sldId id="316" r:id="rId8"/>
    <p:sldId id="319" r:id="rId9"/>
    <p:sldId id="283" r:id="rId10"/>
    <p:sldId id="280" r:id="rId11"/>
    <p:sldId id="274" r:id="rId12"/>
    <p:sldId id="273" r:id="rId13"/>
    <p:sldId id="276" r:id="rId14"/>
    <p:sldId id="275" r:id="rId15"/>
    <p:sldId id="318" r:id="rId16"/>
    <p:sldId id="279" r:id="rId17"/>
    <p:sldId id="263"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1FF"/>
    <a:srgbClr val="FF617C"/>
    <a:srgbClr val="FFB80C"/>
    <a:srgbClr val="FFFFFF"/>
    <a:srgbClr val="41BA71"/>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69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o-RO" dirty="0"/>
          </a:p>
        </p:txBody>
      </p:sp>
    </p:spTree>
    <p:extLst>
      <p:ext uri="{BB962C8B-B14F-4D97-AF65-F5344CB8AC3E}">
        <p14:creationId xmlns:p14="http://schemas.microsoft.com/office/powerpoint/2010/main" val="1046698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o-RO" dirty="0"/>
          </a:p>
        </p:txBody>
      </p:sp>
    </p:spTree>
    <p:extLst>
      <p:ext uri="{BB962C8B-B14F-4D97-AF65-F5344CB8AC3E}">
        <p14:creationId xmlns:p14="http://schemas.microsoft.com/office/powerpoint/2010/main" val="191187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o-RO" dirty="0"/>
          </a:p>
        </p:txBody>
      </p:sp>
    </p:spTree>
    <p:extLst>
      <p:ext uri="{BB962C8B-B14F-4D97-AF65-F5344CB8AC3E}">
        <p14:creationId xmlns:p14="http://schemas.microsoft.com/office/powerpoint/2010/main" val="309065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o-RO" dirty="0"/>
          </a:p>
        </p:txBody>
      </p:sp>
    </p:spTree>
    <p:extLst>
      <p:ext uri="{BB962C8B-B14F-4D97-AF65-F5344CB8AC3E}">
        <p14:creationId xmlns:p14="http://schemas.microsoft.com/office/powerpoint/2010/main" val="2198435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o-RO" dirty="0"/>
          </a:p>
        </p:txBody>
      </p:sp>
    </p:spTree>
    <p:extLst>
      <p:ext uri="{BB962C8B-B14F-4D97-AF65-F5344CB8AC3E}">
        <p14:creationId xmlns:p14="http://schemas.microsoft.com/office/powerpoint/2010/main" val="100953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9"/>
            <a:ext cx="14716126" cy="4643438"/>
          </a:xfrm>
          <a:prstGeom prst="rect">
            <a:avLst/>
          </a:prstGeom>
        </p:spPr>
        <p:txBody>
          <a:bodyPr anchor="b"/>
          <a:lstStyle/>
          <a:p>
            <a:r>
              <a:t>Title Text</a:t>
            </a:r>
          </a:p>
        </p:txBody>
      </p:sp>
      <p:sp>
        <p:nvSpPr>
          <p:cNvPr id="12" name="Body Level One…"/>
          <p:cNvSpPr txBox="1">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5334000" y="946546"/>
            <a:ext cx="13716000" cy="8304611"/>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7" y="9447609"/>
            <a:ext cx="14716126" cy="2000251"/>
          </a:xfrm>
          <a:prstGeom prst="rect">
            <a:avLst/>
          </a:prstGeom>
        </p:spPr>
        <p:txBody>
          <a:bodyPr anchor="b"/>
          <a:lstStyle/>
          <a:p>
            <a:r>
              <a:t>Title Text</a:t>
            </a:r>
          </a:p>
        </p:txBody>
      </p:sp>
      <p:sp>
        <p:nvSpPr>
          <p:cNvPr id="22" name="Body Level One…"/>
          <p:cNvSpPr txBox="1">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7" y="4536281"/>
            <a:ext cx="14716126" cy="464343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hf sldNum="0" hdr="0" dt="0"/>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C592E"/>
        </a:solidFill>
        <a:effectLst/>
      </p:bgPr>
    </p:bg>
    <p:spTree>
      <p:nvGrpSpPr>
        <p:cNvPr id="1" name=""/>
        <p:cNvGrpSpPr/>
        <p:nvPr/>
      </p:nvGrpSpPr>
      <p:grpSpPr>
        <a:xfrm>
          <a:off x="0" y="0"/>
          <a:ext cx="0" cy="0"/>
          <a:chOff x="0" y="0"/>
          <a:chExt cx="0" cy="0"/>
        </a:xfrm>
      </p:grpSpPr>
      <p:sp>
        <p:nvSpPr>
          <p:cNvPr id="119" name="Rectangle"/>
          <p:cNvSpPr/>
          <p:nvPr/>
        </p:nvSpPr>
        <p:spPr>
          <a:xfrm>
            <a:off x="0" y="0"/>
            <a:ext cx="24384000" cy="13716001"/>
          </a:xfrm>
          <a:prstGeom prst="rect">
            <a:avLst/>
          </a:prstGeom>
          <a:gradFill>
            <a:gsLst>
              <a:gs pos="0">
                <a:srgbClr val="FFB80C"/>
              </a:gs>
              <a:gs pos="100000">
                <a:srgbClr val="FFAFC2"/>
              </a:gs>
            </a:gsLst>
            <a:lin ang="5400000"/>
          </a:gra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0" name="Mid.png" descr="Mid.png"/>
          <p:cNvPicPr>
            <a:picLocks noChangeAspect="1"/>
          </p:cNvPicPr>
          <p:nvPr/>
        </p:nvPicPr>
        <p:blipFill>
          <a:blip r:embed="rId2"/>
          <a:stretch>
            <a:fillRect/>
          </a:stretch>
        </p:blipFill>
        <p:spPr>
          <a:xfrm>
            <a:off x="0" y="3860800"/>
            <a:ext cx="24384000" cy="9855200"/>
          </a:xfrm>
          <a:prstGeom prst="rect">
            <a:avLst/>
          </a:prstGeom>
          <a:ln w="12700">
            <a:miter lim="400000"/>
          </a:ln>
        </p:spPr>
      </p:pic>
      <p:pic>
        <p:nvPicPr>
          <p:cNvPr id="121" name="Path.png" descr="Path.png"/>
          <p:cNvPicPr>
            <a:picLocks noChangeAspect="1"/>
          </p:cNvPicPr>
          <p:nvPr/>
        </p:nvPicPr>
        <p:blipFill>
          <a:blip r:embed="rId3"/>
          <a:stretch>
            <a:fillRect/>
          </a:stretch>
        </p:blipFill>
        <p:spPr>
          <a:xfrm>
            <a:off x="4253720" y="7544196"/>
            <a:ext cx="15876560" cy="6747538"/>
          </a:xfrm>
          <a:prstGeom prst="rect">
            <a:avLst/>
          </a:prstGeom>
          <a:ln w="12700">
            <a:miter lim="400000"/>
          </a:ln>
        </p:spPr>
      </p:pic>
      <p:pic>
        <p:nvPicPr>
          <p:cNvPr id="122" name="Logo.png" descr="Logo.png"/>
          <p:cNvPicPr>
            <a:picLocks noChangeAspect="1"/>
          </p:cNvPicPr>
          <p:nvPr/>
        </p:nvPicPr>
        <p:blipFill>
          <a:blip r:embed="rId4"/>
          <a:stretch>
            <a:fillRect/>
          </a:stretch>
        </p:blipFill>
        <p:spPr>
          <a:xfrm>
            <a:off x="10336509" y="4100809"/>
            <a:ext cx="3863382" cy="3863382"/>
          </a:xfrm>
          <a:prstGeom prst="rect">
            <a:avLst/>
          </a:prstGeom>
          <a:ln w="12700">
            <a:miter lim="400000"/>
          </a:ln>
        </p:spPr>
      </p:pic>
      <p:pic>
        <p:nvPicPr>
          <p:cNvPr id="123" name="wm.png" descr="wm.png"/>
          <p:cNvPicPr>
            <a:picLocks noChangeAspect="1"/>
          </p:cNvPicPr>
          <p:nvPr/>
        </p:nvPicPr>
        <p:blipFill>
          <a:blip r:embed="rId5"/>
          <a:srcRect l="45" r="45"/>
          <a:stretch>
            <a:fillRect/>
          </a:stretch>
        </p:blipFill>
        <p:spPr>
          <a:xfrm>
            <a:off x="9779000" y="8511827"/>
            <a:ext cx="5080001" cy="230080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121"/>
                                        </p:tgtEl>
                                        <p:attrNameLst>
                                          <p:attrName>style.visibility</p:attrName>
                                        </p:attrNameLst>
                                      </p:cBhvr>
                                      <p:to>
                                        <p:strVal val="visible"/>
                                      </p:to>
                                    </p:set>
                                    <p:animEffect transition="in" filter="wipe(down)">
                                      <p:cBhvr>
                                        <p:cTn id="7" dur="1000"/>
                                        <p:tgtEl>
                                          <p:spTgt spid="121"/>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19"/>
                                        </p:tgtEl>
                                        <p:attrNameLst>
                                          <p:attrName>style.visibility</p:attrName>
                                        </p:attrNameLst>
                                      </p:cBhvr>
                                      <p:to>
                                        <p:strVal val="visible"/>
                                      </p:to>
                                    </p:set>
                                    <p:animEffect transition="in" filter="dissolve">
                                      <p:cBhvr>
                                        <p:cTn id="11" dur="1000"/>
                                        <p:tgtEl>
                                          <p:spTgt spid="119"/>
                                        </p:tgtEl>
                                      </p:cBhvr>
                                    </p:animEffect>
                                  </p:childTnLst>
                                </p:cTn>
                              </p:par>
                            </p:childTnLst>
                          </p:cTn>
                        </p:par>
                        <p:par>
                          <p:cTn id="12" fill="hold">
                            <p:stCondLst>
                              <p:cond delay="2000"/>
                            </p:stCondLst>
                            <p:childTnLst>
                              <p:par>
                                <p:cTn id="13" presetID="23" presetClass="entr" presetSubtype="32" fill="hold" grpId="3" nodeType="afterEffect">
                                  <p:stCondLst>
                                    <p:cond delay="0"/>
                                  </p:stCondLst>
                                  <p:iterate>
                                    <p:tmAbs val="0"/>
                                  </p:iterate>
                                  <p:childTnLst>
                                    <p:set>
                                      <p:cBhvr>
                                        <p:cTn id="14" fill="hold"/>
                                        <p:tgtEl>
                                          <p:spTgt spid="122"/>
                                        </p:tgtEl>
                                        <p:attrNameLst>
                                          <p:attrName>style.visibility</p:attrName>
                                        </p:attrNameLst>
                                      </p:cBhvr>
                                      <p:to>
                                        <p:strVal val="visible"/>
                                      </p:to>
                                    </p:set>
                                    <p:anim calcmode="lin" valueType="num">
                                      <p:cBhvr>
                                        <p:cTn id="15" dur="1500" fill="hold"/>
                                        <p:tgtEl>
                                          <p:spTgt spid="122"/>
                                        </p:tgtEl>
                                        <p:attrNameLst>
                                          <p:attrName>ppt_w</p:attrName>
                                        </p:attrNameLst>
                                      </p:cBhvr>
                                      <p:tavLst>
                                        <p:tav tm="0">
                                          <p:val>
                                            <p:strVal val="4*#ppt_w"/>
                                          </p:val>
                                        </p:tav>
                                        <p:tav tm="100000">
                                          <p:val>
                                            <p:strVal val="#ppt_w"/>
                                          </p:val>
                                        </p:tav>
                                      </p:tavLst>
                                    </p:anim>
                                    <p:anim calcmode="lin" valueType="num">
                                      <p:cBhvr>
                                        <p:cTn id="16" dur="1500" fill="hold"/>
                                        <p:tgtEl>
                                          <p:spTgt spid="122"/>
                                        </p:tgtEl>
                                        <p:attrNameLst>
                                          <p:attrName>ppt_h</p:attrName>
                                        </p:attrNameLst>
                                      </p:cBhvr>
                                      <p:tavLst>
                                        <p:tav tm="0">
                                          <p:val>
                                            <p:strVal val="4*#ppt_h"/>
                                          </p:val>
                                        </p:tav>
                                        <p:tav tm="100000">
                                          <p:val>
                                            <p:strVal val="#ppt_h"/>
                                          </p:val>
                                        </p:tav>
                                      </p:tavLst>
                                    </p:anim>
                                  </p:childTnLst>
                                </p:cTn>
                              </p:par>
                            </p:childTnLst>
                          </p:cTn>
                        </p:par>
                        <p:par>
                          <p:cTn id="17" fill="hold">
                            <p:stCondLst>
                              <p:cond delay="3500"/>
                            </p:stCondLst>
                            <p:childTnLst>
                              <p:par>
                                <p:cTn id="18" presetID="9" presetClass="entr" fill="hold" grpId="4" nodeType="afterEffect">
                                  <p:stCondLst>
                                    <p:cond delay="0"/>
                                  </p:stCondLst>
                                  <p:iterate>
                                    <p:tmAbs val="0"/>
                                  </p:iterate>
                                  <p:childTnLst>
                                    <p:set>
                                      <p:cBhvr>
                                        <p:cTn id="19" fill="hold"/>
                                        <p:tgtEl>
                                          <p:spTgt spid="123"/>
                                        </p:tgtEl>
                                        <p:attrNameLst>
                                          <p:attrName>style.visibility</p:attrName>
                                        </p:attrNameLst>
                                      </p:cBhvr>
                                      <p:to>
                                        <p:strVal val="visible"/>
                                      </p:to>
                                    </p:set>
                                    <p:animEffect transition="in" filter="dissolve">
                                      <p:cBhvr>
                                        <p:cTn id="20"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2" animBg="1" advAuto="0"/>
      <p:bldP spid="121" grpId="1" animBg="1" advAuto="0"/>
      <p:bldP spid="122" grpId="3" animBg="1" advAuto="0"/>
      <p:bldP spid="123" grpId="4"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2"/>
          <a:stretch>
            <a:fillRect/>
          </a:stretch>
        </p:blipFill>
        <p:spPr>
          <a:xfrm>
            <a:off x="127000" y="127000"/>
            <a:ext cx="1905000" cy="1905000"/>
          </a:xfrm>
          <a:prstGeom prst="rect">
            <a:avLst/>
          </a:prstGeom>
          <a:ln w="12700">
            <a:miter lim="400000"/>
          </a:ln>
        </p:spPr>
      </p:pic>
      <p:sp>
        <p:nvSpPr>
          <p:cNvPr id="131" name="Paragraph: Dacă locuiești la oraș, accesul la cele mai importante servicii se afla doar la cativa pasi distanta/de casa  – de la medic la avocat, de la școală la Primărie.…"/>
          <p:cNvSpPr txBox="1"/>
          <p:nvPr/>
        </p:nvSpPr>
        <p:spPr>
          <a:xfrm>
            <a:off x="277845" y="6984981"/>
            <a:ext cx="11783391" cy="2637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nSpc>
                <a:spcPct val="150000"/>
              </a:lnSpc>
              <a:defRPr sz="4000" b="0">
                <a:solidFill>
                  <a:srgbClr val="303030"/>
                </a:solidFill>
                <a:latin typeface="HK Grotesk Pro Book"/>
                <a:ea typeface="HK Grotesk Pro Book"/>
                <a:cs typeface="HK Grotesk Pro Book"/>
                <a:sym typeface="HK Grotesk Pro Book"/>
              </a:defRPr>
            </a:pPr>
            <a:r>
              <a:rPr lang="en-US" sz="3600" dirty="0"/>
              <a:t>Registration: </a:t>
            </a:r>
            <a:r>
              <a:rPr lang="ro-RO" sz="3600" dirty="0"/>
              <a:t>17</a:t>
            </a:r>
            <a:r>
              <a:rPr lang="en-US" sz="3600" baseline="30000" dirty="0" err="1"/>
              <a:t>th</a:t>
            </a:r>
            <a:r>
              <a:rPr lang="en-US" sz="3600" dirty="0"/>
              <a:t> August – </a:t>
            </a:r>
            <a:r>
              <a:rPr lang="ro-RO" sz="3600" dirty="0"/>
              <a:t>11</a:t>
            </a:r>
            <a:r>
              <a:rPr lang="ro-RO" sz="3600" baseline="30000" dirty="0"/>
              <a:t>th</a:t>
            </a:r>
            <a:r>
              <a:rPr lang="en-US" sz="3600" dirty="0"/>
              <a:t> September</a:t>
            </a:r>
          </a:p>
          <a:p>
            <a:pPr>
              <a:lnSpc>
                <a:spcPct val="150000"/>
              </a:lnSpc>
              <a:defRPr sz="4000" b="0">
                <a:solidFill>
                  <a:srgbClr val="303030"/>
                </a:solidFill>
                <a:latin typeface="HK Grotesk Pro Book"/>
                <a:ea typeface="HK Grotesk Pro Book"/>
                <a:cs typeface="HK Grotesk Pro Book"/>
                <a:sym typeface="HK Grotesk Pro Book"/>
              </a:defRPr>
            </a:pPr>
            <a:r>
              <a:rPr lang="en-US" sz="3600" dirty="0"/>
              <a:t>Competition: </a:t>
            </a:r>
            <a:r>
              <a:rPr lang="ro-RO" sz="3600" dirty="0"/>
              <a:t>14</a:t>
            </a:r>
            <a:r>
              <a:rPr lang="en-US" sz="3600" baseline="30000" dirty="0" err="1"/>
              <a:t>th</a:t>
            </a:r>
            <a:r>
              <a:rPr lang="en-US" sz="3600" dirty="0"/>
              <a:t> September – </a:t>
            </a:r>
            <a:r>
              <a:rPr lang="ro-RO" sz="3600" dirty="0"/>
              <a:t>13</a:t>
            </a:r>
            <a:r>
              <a:rPr lang="ro-RO" sz="3600" baseline="30000" dirty="0"/>
              <a:t>th</a:t>
            </a:r>
            <a:r>
              <a:rPr lang="en-US" sz="3600" dirty="0"/>
              <a:t> October</a:t>
            </a:r>
          </a:p>
          <a:p>
            <a:pPr>
              <a:lnSpc>
                <a:spcPct val="150000"/>
              </a:lnSpc>
              <a:defRPr sz="4000" b="0">
                <a:solidFill>
                  <a:srgbClr val="303030"/>
                </a:solidFill>
                <a:latin typeface="HK Grotesk Pro Book"/>
                <a:ea typeface="HK Grotesk Pro Book"/>
                <a:cs typeface="HK Grotesk Pro Book"/>
                <a:sym typeface="HK Grotesk Pro Book"/>
              </a:defRPr>
            </a:pPr>
            <a:r>
              <a:rPr lang="en-US" sz="3600" dirty="0"/>
              <a:t>Award</a:t>
            </a:r>
            <a:r>
              <a:rPr lang="ro-RO" sz="3600" dirty="0"/>
              <a:t>s</a:t>
            </a:r>
            <a:r>
              <a:rPr lang="en-US" sz="3600" dirty="0"/>
              <a:t> </a:t>
            </a:r>
            <a:r>
              <a:rPr lang="ro-RO" sz="3600" dirty="0" err="1"/>
              <a:t>to</a:t>
            </a:r>
            <a:r>
              <a:rPr lang="ro-RO" sz="3600" dirty="0"/>
              <a:t> </a:t>
            </a:r>
            <a:r>
              <a:rPr lang="ro-RO" sz="3600" dirty="0" err="1"/>
              <a:t>be</a:t>
            </a:r>
            <a:r>
              <a:rPr lang="ro-RO" sz="3600" dirty="0"/>
              <a:t> </a:t>
            </a:r>
            <a:r>
              <a:rPr lang="ro-RO" sz="3600" dirty="0" err="1"/>
              <a:t>offered</a:t>
            </a:r>
            <a:r>
              <a:rPr lang="ro-RO" sz="3600" dirty="0"/>
              <a:t> on</a:t>
            </a:r>
            <a:r>
              <a:rPr lang="en-US" sz="3600" dirty="0"/>
              <a:t>: </a:t>
            </a:r>
            <a:r>
              <a:rPr lang="ro-RO" sz="3600" dirty="0"/>
              <a:t>22</a:t>
            </a:r>
            <a:r>
              <a:rPr lang="ro-RO" sz="3600" baseline="30000" dirty="0"/>
              <a:t>nd</a:t>
            </a:r>
            <a:r>
              <a:rPr lang="en-US" sz="3600" dirty="0"/>
              <a:t> October</a:t>
            </a:r>
          </a:p>
        </p:txBody>
      </p:sp>
      <p:sp>
        <p:nvSpPr>
          <p:cNvPr id="9" name="Title of presentation">
            <a:extLst>
              <a:ext uri="{FF2B5EF4-FFF2-40B4-BE49-F238E27FC236}">
                <a16:creationId xmlns:a16="http://schemas.microsoft.com/office/drawing/2014/main" id="{D67C2824-DDA0-4D33-804D-7BF4764E75B7}"/>
              </a:ext>
            </a:extLst>
          </p:cNvPr>
          <p:cNvSpPr txBox="1"/>
          <p:nvPr/>
        </p:nvSpPr>
        <p:spPr>
          <a:xfrm>
            <a:off x="2032000" y="5583977"/>
            <a:ext cx="16534296" cy="1252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Extrabold" charset="0"/>
                <a:cs typeface="Flama Extrabold" charset="0"/>
              </a:rPr>
              <a:t>Ready. Steady. Walk</a:t>
            </a:r>
            <a:r>
              <a:rPr lang="ro-RO" sz="7200" b="1" dirty="0">
                <a:latin typeface="HK Grotesk Pro Bold" panose="00000800000000000000" pitchFamily="2" charset="0"/>
                <a:ea typeface="Flama Extrabold" charset="0"/>
                <a:cs typeface="Flama Extrabold" charset="0"/>
              </a:rPr>
              <a:t>!</a:t>
            </a:r>
            <a:endParaRPr lang="en-GB" sz="7200" b="1" dirty="0">
              <a:latin typeface="HK Grotesk Pro Bold" panose="00000800000000000000" pitchFamily="2" charset="0"/>
              <a:ea typeface="Flama Extrabold" charset="0"/>
              <a:cs typeface="Flama Extrabold" charset="0"/>
            </a:endParaRPr>
          </a:p>
        </p:txBody>
      </p:sp>
      <p:pic>
        <p:nvPicPr>
          <p:cNvPr id="2" name="Picture 1" descr="A drawing of a cartoon character&#10;&#10;Description automatically generated">
            <a:extLst>
              <a:ext uri="{FF2B5EF4-FFF2-40B4-BE49-F238E27FC236}">
                <a16:creationId xmlns:a16="http://schemas.microsoft.com/office/drawing/2014/main" id="{F375BB12-27BE-4741-9EB9-B4C8148C332C}"/>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192000" y="4091575"/>
            <a:ext cx="9626109" cy="5679404"/>
          </a:xfrm>
          <a:prstGeom prst="rect">
            <a:avLst/>
          </a:prstGeom>
        </p:spPr>
      </p:pic>
    </p:spTree>
    <p:extLst>
      <p:ext uri="{BB962C8B-B14F-4D97-AF65-F5344CB8AC3E}">
        <p14:creationId xmlns:p14="http://schemas.microsoft.com/office/powerpoint/2010/main" val="293117176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sp>
        <p:nvSpPr>
          <p:cNvPr id="7" name="Title of presentation">
            <a:extLst>
              <a:ext uri="{FF2B5EF4-FFF2-40B4-BE49-F238E27FC236}">
                <a16:creationId xmlns:a16="http://schemas.microsoft.com/office/drawing/2014/main" id="{E2E1FD91-861D-4739-9790-8CA49B3E7C62}"/>
              </a:ext>
            </a:extLst>
          </p:cNvPr>
          <p:cNvSpPr txBox="1"/>
          <p:nvPr/>
        </p:nvSpPr>
        <p:spPr>
          <a:xfrm>
            <a:off x="4394907" y="3481174"/>
            <a:ext cx="15586317" cy="513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lgn="ctr"/>
            <a:r>
              <a:rPr lang="en-US" sz="13800" dirty="0">
                <a:latin typeface="HK Compression Heavy Condensed" panose="00000908000000000000" pitchFamily="2" charset="0"/>
                <a:ea typeface="Flama Book" charset="0"/>
                <a:cs typeface="Flama Book" charset="0"/>
              </a:rPr>
              <a:t>Walking Month</a:t>
            </a:r>
            <a:br>
              <a:rPr lang="en-US" sz="13800" dirty="0">
                <a:latin typeface="HK Compression Heavy Condensed" panose="00000908000000000000" pitchFamily="2" charset="0"/>
                <a:ea typeface="Flama Book" charset="0"/>
                <a:cs typeface="Flama Book" charset="0"/>
              </a:rPr>
            </a:br>
            <a:r>
              <a:rPr lang="ro-RO" sz="13800" dirty="0">
                <a:solidFill>
                  <a:srgbClr val="FFB80C"/>
                </a:solidFill>
                <a:latin typeface="HK Grotesk bold"/>
                <a:ea typeface="Flama Book" charset="0"/>
                <a:cs typeface="Flama Book" charset="0"/>
              </a:rPr>
              <a:t>Companies</a:t>
            </a:r>
            <a:r>
              <a:rPr lang="en-US" sz="13800" dirty="0">
                <a:solidFill>
                  <a:srgbClr val="FFB80C"/>
                </a:solidFill>
                <a:latin typeface="HK Grotesk bold"/>
                <a:ea typeface="Flama Book" charset="0"/>
                <a:cs typeface="Flama Book" charset="0"/>
              </a:rPr>
              <a:t> Challenge</a:t>
            </a:r>
            <a:endParaRPr lang="en-GB" sz="8000" dirty="0">
              <a:solidFill>
                <a:srgbClr val="FFB80C"/>
              </a:solidFill>
              <a:latin typeface="HK Grotesk bold"/>
              <a:ea typeface="Flama Book" charset="0"/>
              <a:cs typeface="Flama Book" charset="0"/>
            </a:endParaRPr>
          </a:p>
          <a:p>
            <a:pPr marL="7938" algn="ctr"/>
            <a:r>
              <a:rPr lang="en-GB" sz="4800" dirty="0">
                <a:latin typeface="HK Grotesk bold"/>
                <a:ea typeface="Flama Book" charset="0"/>
                <a:cs typeface="Flama Book" charset="0"/>
              </a:rPr>
              <a:t>Keep your employees active and connected.</a:t>
            </a:r>
            <a:endParaRPr lang="en-GB" sz="4800" dirty="0">
              <a:latin typeface="HK Grotesk bold"/>
              <a:ea typeface="Flama Extrabold" charset="0"/>
              <a:cs typeface="Flama Extrabold" charset="0"/>
            </a:endParaRPr>
          </a:p>
        </p:txBody>
      </p:sp>
      <p:pic>
        <p:nvPicPr>
          <p:cNvPr id="6" name="Picture 5">
            <a:extLst>
              <a:ext uri="{FF2B5EF4-FFF2-40B4-BE49-F238E27FC236}">
                <a16:creationId xmlns:a16="http://schemas.microsoft.com/office/drawing/2014/main" id="{FB1CC488-B0EA-427D-A413-FEABD0B063B9}"/>
              </a:ext>
            </a:extLst>
          </p:cNvPr>
          <p:cNvPicPr>
            <a:picLocks noChangeAspect="1"/>
          </p:cNvPicPr>
          <p:nvPr/>
        </p:nvPicPr>
        <p:blipFill rotWithShape="1">
          <a:blip r:embed="rId2"/>
          <a:srcRect t="54044" b="25215"/>
          <a:stretch/>
        </p:blipFill>
        <p:spPr>
          <a:xfrm>
            <a:off x="-7868" y="9881837"/>
            <a:ext cx="24391868" cy="3834163"/>
          </a:xfrm>
          <a:prstGeom prst="rect">
            <a:avLst/>
          </a:prstGeom>
          <a:blipFill dpi="0" rotWithShape="1">
            <a:blip r:embed="rId3"/>
            <a:srcRect/>
            <a:tile tx="0" ty="0" sx="100000" sy="100000" flip="none" algn="tl"/>
          </a:blipFill>
          <a:effectLst>
            <a:outerShdw blurRad="12700" dist="50800" dir="5400000" algn="ctr" rotWithShape="0">
              <a:srgbClr val="000000">
                <a:alpha val="0"/>
              </a:srgbClr>
            </a:outerShdw>
            <a:reflection endPos="0" dist="50800" dir="5400000" sy="-100000" algn="bl" rotWithShape="0"/>
          </a:effectLst>
        </p:spPr>
      </p:pic>
    </p:spTree>
    <p:extLst>
      <p:ext uri="{BB962C8B-B14F-4D97-AF65-F5344CB8AC3E}">
        <p14:creationId xmlns:p14="http://schemas.microsoft.com/office/powerpoint/2010/main" val="163761946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3"/>
          <a:stretch>
            <a:fillRect/>
          </a:stretch>
        </p:blipFill>
        <p:spPr>
          <a:xfrm>
            <a:off x="127000" y="127000"/>
            <a:ext cx="1905000" cy="1905000"/>
          </a:xfrm>
          <a:prstGeom prst="rect">
            <a:avLst/>
          </a:prstGeom>
          <a:ln w="12700">
            <a:miter lim="400000"/>
          </a:ln>
        </p:spPr>
      </p:pic>
      <p:sp>
        <p:nvSpPr>
          <p:cNvPr id="131" name="Paragraph: Dacă locuiești la oraș, accesul la cele mai importante servicii se afla doar la cativa pasi distanta/de casa  – de la medic la avocat, de la școală la Primărie.…"/>
          <p:cNvSpPr txBox="1"/>
          <p:nvPr/>
        </p:nvSpPr>
        <p:spPr>
          <a:xfrm>
            <a:off x="1803405" y="6413592"/>
            <a:ext cx="8660882" cy="5044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a:lnSpc>
                <a:spcPct val="150000"/>
              </a:lnSpc>
              <a:defRPr sz="4000" b="0">
                <a:solidFill>
                  <a:srgbClr val="303030"/>
                </a:solidFill>
                <a:latin typeface="HK Grotesk Pro Book"/>
                <a:ea typeface="HK Grotesk Pro Book"/>
                <a:cs typeface="HK Grotesk Pro Book"/>
                <a:sym typeface="HK Grotesk Pro Book"/>
              </a:defRPr>
            </a:pPr>
            <a:r>
              <a:rPr lang="en-US" sz="3600" dirty="0"/>
              <a:t>Walking Month is more interesting when friends and colleagues take part together! </a:t>
            </a:r>
          </a:p>
          <a:p>
            <a:pPr algn="l">
              <a:lnSpc>
                <a:spcPct val="150000"/>
              </a:lnSpc>
              <a:defRPr sz="4000" b="0">
                <a:solidFill>
                  <a:srgbClr val="303030"/>
                </a:solidFill>
                <a:latin typeface="HK Grotesk Pro Book"/>
                <a:ea typeface="HK Grotesk Pro Book"/>
                <a:cs typeface="HK Grotesk Pro Book"/>
                <a:sym typeface="HK Grotesk Pro Book"/>
              </a:defRPr>
            </a:pPr>
            <a:r>
              <a:rPr lang="en-US" sz="3600" dirty="0"/>
              <a:t>Get your people engaged and compete to become the Most Active Company in Cluj. Take part in Walking Month’s Companies Challenge.</a:t>
            </a:r>
            <a:endParaRPr lang="en-US" sz="3600" dirty="0">
              <a:solidFill>
                <a:srgbClr val="FFB80C"/>
              </a:solidFill>
              <a:latin typeface="HK Grotesk Pro Bold" panose="00000800000000000000" pitchFamily="2" charset="0"/>
            </a:endParaRPr>
          </a:p>
        </p:txBody>
      </p:sp>
      <p:pic>
        <p:nvPicPr>
          <p:cNvPr id="1026" name="Picture 2" descr="Image may contain: 6 people, people smiling, people standing, shoes and indoor">
            <a:extLst>
              <a:ext uri="{FF2B5EF4-FFF2-40B4-BE49-F238E27FC236}">
                <a16:creationId xmlns:a16="http://schemas.microsoft.com/office/drawing/2014/main" id="{961D22BF-EB56-4776-ACAA-A87E78742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3667" y="4038308"/>
            <a:ext cx="11132233" cy="741967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of presentation">
            <a:extLst>
              <a:ext uri="{FF2B5EF4-FFF2-40B4-BE49-F238E27FC236}">
                <a16:creationId xmlns:a16="http://schemas.microsoft.com/office/drawing/2014/main" id="{4EF2E6FE-8676-4DA8-A53A-9441B841BB5C}"/>
              </a:ext>
            </a:extLst>
          </p:cNvPr>
          <p:cNvSpPr txBox="1"/>
          <p:nvPr/>
        </p:nvSpPr>
        <p:spPr>
          <a:xfrm>
            <a:off x="1803405" y="3607593"/>
            <a:ext cx="10676293" cy="2360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Book" charset="0"/>
                <a:cs typeface="Flama Book" charset="0"/>
              </a:rPr>
              <a:t>We’re looking for </a:t>
            </a:r>
          </a:p>
          <a:p>
            <a:pPr marL="7938"/>
            <a:r>
              <a:rPr lang="en-GB" sz="7200" b="1" dirty="0">
                <a:solidFill>
                  <a:srgbClr val="FF617C"/>
                </a:solidFill>
                <a:latin typeface="HK Grotesk Pro Bold" panose="00000800000000000000" pitchFamily="2" charset="0"/>
                <a:ea typeface="Flama Book" charset="0"/>
                <a:cs typeface="Flama Book" charset="0"/>
              </a:rPr>
              <a:t>the most active company</a:t>
            </a:r>
            <a:endParaRPr lang="en-GB" sz="7200" b="1" dirty="0">
              <a:solidFill>
                <a:srgbClr val="FF617C"/>
              </a:solidFill>
              <a:latin typeface="HK Grotesk Pro Bold" panose="00000800000000000000" pitchFamily="2" charset="0"/>
              <a:ea typeface="Flama Extrabold" charset="0"/>
              <a:cs typeface="Flama Extrabold" charset="0"/>
            </a:endParaRPr>
          </a:p>
        </p:txBody>
      </p:sp>
    </p:spTree>
    <p:extLst>
      <p:ext uri="{BB962C8B-B14F-4D97-AF65-F5344CB8AC3E}">
        <p14:creationId xmlns:p14="http://schemas.microsoft.com/office/powerpoint/2010/main" val="424165245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3"/>
          <a:stretch>
            <a:fillRect/>
          </a:stretch>
        </p:blipFill>
        <p:spPr>
          <a:xfrm>
            <a:off x="127000" y="127000"/>
            <a:ext cx="1905000" cy="1905000"/>
          </a:xfrm>
          <a:prstGeom prst="rect">
            <a:avLst/>
          </a:prstGeom>
          <a:ln w="12700">
            <a:miter lim="400000"/>
          </a:ln>
        </p:spPr>
      </p:pic>
      <p:sp>
        <p:nvSpPr>
          <p:cNvPr id="14" name="Title of presentation">
            <a:extLst>
              <a:ext uri="{FF2B5EF4-FFF2-40B4-BE49-F238E27FC236}">
                <a16:creationId xmlns:a16="http://schemas.microsoft.com/office/drawing/2014/main" id="{18BA53B9-A050-48D2-A8F9-DF5F807F9DE4}"/>
              </a:ext>
            </a:extLst>
          </p:cNvPr>
          <p:cNvSpPr txBox="1"/>
          <p:nvPr/>
        </p:nvSpPr>
        <p:spPr>
          <a:xfrm>
            <a:off x="2032000" y="2495062"/>
            <a:ext cx="16534296" cy="2360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Book" charset="0"/>
                <a:cs typeface="Flama Book" charset="0"/>
              </a:rPr>
              <a:t>Make it a meaningful experience. </a:t>
            </a:r>
          </a:p>
          <a:p>
            <a:pPr marL="7938"/>
            <a:r>
              <a:rPr lang="en-GB" sz="7200" b="1" dirty="0">
                <a:latin typeface="HK Grotesk Pro Bold" panose="00000800000000000000" pitchFamily="2" charset="0"/>
                <a:ea typeface="Flama Book" charset="0"/>
                <a:cs typeface="Flama Book" charset="0"/>
              </a:rPr>
              <a:t>Enjoy the </a:t>
            </a:r>
            <a:r>
              <a:rPr lang="en-GB" sz="7200" b="1" dirty="0">
                <a:solidFill>
                  <a:srgbClr val="FF617C"/>
                </a:solidFill>
                <a:latin typeface="HK Grotesk Pro Bold" panose="00000800000000000000" pitchFamily="2" charset="0"/>
                <a:ea typeface="Flama Book" charset="0"/>
                <a:cs typeface="Flama Book" charset="0"/>
              </a:rPr>
              <a:t>benefits</a:t>
            </a:r>
            <a:r>
              <a:rPr lang="en-GB" sz="7200" b="1" dirty="0">
                <a:latin typeface="HK Grotesk Pro Bold" panose="00000800000000000000" pitchFamily="2" charset="0"/>
                <a:ea typeface="Flama Book" charset="0"/>
                <a:cs typeface="Flama Book" charset="0"/>
              </a:rPr>
              <a:t>.</a:t>
            </a:r>
            <a:endParaRPr lang="en-GB" sz="7200" b="1" dirty="0">
              <a:latin typeface="HK Grotesk Pro Bold" panose="00000800000000000000" pitchFamily="2" charset="0"/>
              <a:ea typeface="Flama Extrabold" charset="0"/>
              <a:cs typeface="Flama Extrabold" charset="0"/>
            </a:endParaRPr>
          </a:p>
        </p:txBody>
      </p:sp>
      <p:sp>
        <p:nvSpPr>
          <p:cNvPr id="25" name="TextBox 24">
            <a:extLst>
              <a:ext uri="{FF2B5EF4-FFF2-40B4-BE49-F238E27FC236}">
                <a16:creationId xmlns:a16="http://schemas.microsoft.com/office/drawing/2014/main" id="{CA891CB2-34F9-42FE-AEDF-72C96EB3C340}"/>
              </a:ext>
            </a:extLst>
          </p:cNvPr>
          <p:cNvSpPr txBox="1"/>
          <p:nvPr/>
        </p:nvSpPr>
        <p:spPr>
          <a:xfrm>
            <a:off x="2032001" y="5831460"/>
            <a:ext cx="6466801" cy="2883767"/>
          </a:xfrm>
          <a:prstGeom prst="roundRect">
            <a:avLst/>
          </a:prstGeom>
          <a:solidFill>
            <a:schemeClr val="accent3">
              <a:lumMod val="20000"/>
              <a:lumOff val="80000"/>
            </a:schemeClr>
          </a:solidFill>
          <a:ln w="12700" cap="flat">
            <a:noFill/>
            <a:miter lim="400000"/>
          </a:ln>
          <a:effectLst>
            <a:outerShdw blurRad="50800" dist="38100" algn="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4000" i="0" u="none" strike="noStrike" cap="none" spc="0" normalizeH="0" baseline="0" dirty="0">
                <a:ln>
                  <a:noFill/>
                </a:ln>
                <a:solidFill>
                  <a:schemeClr val="tx1"/>
                </a:solidFill>
                <a:effectLst/>
                <a:uFillTx/>
                <a:latin typeface="HK Grotesk Pro Book" panose="00000500000000000000" pitchFamily="2" charset="0"/>
                <a:sym typeface="Helvetica Neue"/>
              </a:rPr>
              <a:t>Position your company </a:t>
            </a:r>
            <a:br>
              <a:rPr kumimoji="0" lang="ro-RO" sz="4000" i="0" u="none" strike="noStrike" cap="none" spc="0" normalizeH="0" baseline="0" dirty="0">
                <a:ln>
                  <a:noFill/>
                </a:ln>
                <a:solidFill>
                  <a:schemeClr val="tx1"/>
                </a:solidFill>
                <a:effectLst/>
                <a:uFillTx/>
                <a:latin typeface="HK Grotesk Pro Book" panose="00000500000000000000" pitchFamily="2" charset="0"/>
                <a:sym typeface="Helvetica Neue"/>
              </a:rPr>
            </a:br>
            <a:r>
              <a:rPr kumimoji="0" lang="en-US" sz="4000" i="0" u="none" strike="noStrike" cap="none" spc="0" normalizeH="0" baseline="0" dirty="0">
                <a:ln>
                  <a:noFill/>
                </a:ln>
                <a:solidFill>
                  <a:schemeClr val="tx1"/>
                </a:solidFill>
                <a:effectLst/>
                <a:uFillTx/>
                <a:latin typeface="HK Grotesk Pro Book" panose="00000500000000000000" pitchFamily="2" charset="0"/>
                <a:sym typeface="Helvetica Neue"/>
              </a:rPr>
              <a:t>as one which encourages </a:t>
            </a:r>
            <a:br>
              <a:rPr kumimoji="0" lang="ro-RO" sz="4000" i="0" u="none" strike="noStrike" cap="none" spc="0" normalizeH="0" baseline="0" dirty="0">
                <a:ln>
                  <a:noFill/>
                </a:ln>
                <a:solidFill>
                  <a:schemeClr val="tx1"/>
                </a:solidFill>
                <a:effectLst/>
                <a:uFillTx/>
                <a:latin typeface="HK Grotesk Pro Book" panose="00000500000000000000" pitchFamily="2" charset="0"/>
                <a:sym typeface="Helvetica Neue"/>
              </a:rPr>
            </a:br>
            <a:r>
              <a:rPr kumimoji="0" lang="en-US" sz="4000" i="0" u="none" strike="noStrike" cap="none" spc="0" normalizeH="0" baseline="0" dirty="0">
                <a:ln>
                  <a:noFill/>
                </a:ln>
                <a:solidFill>
                  <a:schemeClr val="tx1"/>
                </a:solidFill>
                <a:effectLst/>
                <a:uFillTx/>
                <a:latin typeface="HK Grotesk Pro Book" panose="00000500000000000000" pitchFamily="2" charset="0"/>
                <a:sym typeface="Helvetica Neue"/>
              </a:rPr>
              <a:t>a healthy lifestyle </a:t>
            </a:r>
            <a:br>
              <a:rPr kumimoji="0" lang="ro-RO" sz="4000" i="0" u="none" strike="noStrike" cap="none" spc="0" normalizeH="0" baseline="0" dirty="0">
                <a:ln>
                  <a:noFill/>
                </a:ln>
                <a:solidFill>
                  <a:schemeClr val="tx1"/>
                </a:solidFill>
                <a:effectLst/>
                <a:uFillTx/>
                <a:latin typeface="HK Grotesk Pro Book" panose="00000500000000000000" pitchFamily="2" charset="0"/>
                <a:sym typeface="Helvetica Neue"/>
              </a:rPr>
            </a:br>
            <a:r>
              <a:rPr lang="en-US" sz="4000" dirty="0">
                <a:solidFill>
                  <a:schemeClr val="tx1"/>
                </a:solidFill>
                <a:latin typeface="HK Grotesk Pro Book" panose="00000500000000000000" pitchFamily="2" charset="0"/>
              </a:rPr>
              <a:t>for</a:t>
            </a:r>
            <a:r>
              <a:rPr kumimoji="0" lang="en-US" sz="4000" i="0" u="none" strike="noStrike" cap="none" spc="0" normalizeH="0" baseline="0" dirty="0">
                <a:ln>
                  <a:noFill/>
                </a:ln>
                <a:solidFill>
                  <a:schemeClr val="tx1"/>
                </a:solidFill>
                <a:effectLst/>
                <a:uFillTx/>
                <a:latin typeface="HK Grotesk Pro Book" panose="00000500000000000000" pitchFamily="2" charset="0"/>
                <a:sym typeface="Helvetica Neue"/>
              </a:rPr>
              <a:t> its </a:t>
            </a:r>
            <a:r>
              <a:rPr lang="en-US" sz="4000" dirty="0">
                <a:solidFill>
                  <a:schemeClr val="tx1"/>
                </a:solidFill>
                <a:latin typeface="HK Grotesk Pro Book" panose="00000500000000000000" pitchFamily="2" charset="0"/>
              </a:rPr>
              <a:t>employees</a:t>
            </a:r>
            <a:r>
              <a:rPr kumimoji="0" lang="ro-RO" sz="4000" i="0" u="none" strike="noStrike" cap="none" spc="0" normalizeH="0" baseline="0" dirty="0">
                <a:ln>
                  <a:noFill/>
                </a:ln>
                <a:solidFill>
                  <a:schemeClr val="tx1"/>
                </a:solidFill>
                <a:effectLst/>
                <a:uFillTx/>
                <a:latin typeface="HK Grotesk Pro Book" panose="00000500000000000000" pitchFamily="2" charset="0"/>
                <a:sym typeface="Helvetica Neue"/>
              </a:rPr>
              <a:t>.</a:t>
            </a:r>
          </a:p>
        </p:txBody>
      </p:sp>
      <p:sp>
        <p:nvSpPr>
          <p:cNvPr id="15" name="TextBox 14">
            <a:extLst>
              <a:ext uri="{FF2B5EF4-FFF2-40B4-BE49-F238E27FC236}">
                <a16:creationId xmlns:a16="http://schemas.microsoft.com/office/drawing/2014/main" id="{1DF59FC1-EB2E-4E32-B0E5-8B5704E8783F}"/>
              </a:ext>
            </a:extLst>
          </p:cNvPr>
          <p:cNvSpPr txBox="1"/>
          <p:nvPr/>
        </p:nvSpPr>
        <p:spPr>
          <a:xfrm>
            <a:off x="2032001" y="9166108"/>
            <a:ext cx="6466801" cy="2202730"/>
          </a:xfrm>
          <a:prstGeom prst="roundRect">
            <a:avLst/>
          </a:prstGeom>
          <a:solidFill>
            <a:schemeClr val="accent3">
              <a:lumMod val="20000"/>
              <a:lumOff val="80000"/>
            </a:schemeClr>
          </a:solidFill>
          <a:ln w="12700" cap="flat">
            <a:noFill/>
            <a:miter lim="400000"/>
          </a:ln>
          <a:effectLst>
            <a:outerShdw blurRad="50800" dist="38100" algn="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4000" i="0" u="none" strike="noStrike" cap="none" spc="0" normalizeH="0" baseline="0" dirty="0">
                <a:ln>
                  <a:noFill/>
                </a:ln>
                <a:solidFill>
                  <a:schemeClr val="tx1"/>
                </a:solidFill>
                <a:effectLst/>
                <a:uFillTx/>
                <a:latin typeface="HK Grotesk Pro Book" panose="00000500000000000000" pitchFamily="2" charset="0"/>
                <a:sym typeface="Helvetica Neue"/>
              </a:rPr>
              <a:t>Promote Walking Month as a wellbeing program among your employees.</a:t>
            </a:r>
            <a:endParaRPr kumimoji="0" lang="ro-RO" sz="4000" i="0" u="none" strike="noStrike" cap="none" spc="0" normalizeH="0" baseline="0" dirty="0">
              <a:ln>
                <a:noFill/>
              </a:ln>
              <a:solidFill>
                <a:schemeClr val="tx1"/>
              </a:solidFill>
              <a:effectLst/>
              <a:uFillTx/>
              <a:latin typeface="HK Grotesk Pro Book" panose="00000500000000000000" pitchFamily="2" charset="0"/>
              <a:sym typeface="Helvetica Neue"/>
            </a:endParaRPr>
          </a:p>
        </p:txBody>
      </p:sp>
      <p:sp>
        <p:nvSpPr>
          <p:cNvPr id="16" name="TextBox 15">
            <a:extLst>
              <a:ext uri="{FF2B5EF4-FFF2-40B4-BE49-F238E27FC236}">
                <a16:creationId xmlns:a16="http://schemas.microsoft.com/office/drawing/2014/main" id="{BACA7AA9-DED8-4687-8605-C3194E4B5DDE}"/>
              </a:ext>
            </a:extLst>
          </p:cNvPr>
          <p:cNvSpPr txBox="1"/>
          <p:nvPr/>
        </p:nvSpPr>
        <p:spPr>
          <a:xfrm>
            <a:off x="8958600" y="5840703"/>
            <a:ext cx="6926602" cy="2883767"/>
          </a:xfrm>
          <a:prstGeom prst="roundRect">
            <a:avLst/>
          </a:prstGeom>
          <a:solidFill>
            <a:schemeClr val="accent3">
              <a:lumMod val="20000"/>
              <a:lumOff val="80000"/>
            </a:schemeClr>
          </a:solidFill>
          <a:ln w="12700" cap="flat">
            <a:noFill/>
            <a:miter lim="400000"/>
          </a:ln>
          <a:effectLst>
            <a:outerShdw blurRad="50800" dist="38100" algn="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4000" dirty="0">
                <a:solidFill>
                  <a:schemeClr val="tx1"/>
                </a:solidFill>
                <a:latin typeface="HK Grotesk Pro Book" panose="00000500000000000000" pitchFamily="2" charset="0"/>
              </a:rPr>
              <a:t>Get involved in a project that keeps your employees active even while working from home.</a:t>
            </a:r>
            <a:endParaRPr kumimoji="0" lang="ro-RO" sz="4000" i="0" u="none" strike="noStrike" cap="none" spc="0" normalizeH="0" baseline="0" dirty="0">
              <a:ln>
                <a:noFill/>
              </a:ln>
              <a:solidFill>
                <a:schemeClr val="tx1"/>
              </a:solidFill>
              <a:effectLst/>
              <a:uFillTx/>
              <a:latin typeface="HK Grotesk Pro Book" panose="00000500000000000000" pitchFamily="2" charset="0"/>
              <a:sym typeface="Helvetica Neue"/>
            </a:endParaRPr>
          </a:p>
        </p:txBody>
      </p:sp>
      <p:sp>
        <p:nvSpPr>
          <p:cNvPr id="17" name="TextBox 16">
            <a:extLst>
              <a:ext uri="{FF2B5EF4-FFF2-40B4-BE49-F238E27FC236}">
                <a16:creationId xmlns:a16="http://schemas.microsoft.com/office/drawing/2014/main" id="{C654E4DA-4195-45F5-B71D-6E784EB67186}"/>
              </a:ext>
            </a:extLst>
          </p:cNvPr>
          <p:cNvSpPr txBox="1"/>
          <p:nvPr/>
        </p:nvSpPr>
        <p:spPr>
          <a:xfrm>
            <a:off x="16344999" y="9166108"/>
            <a:ext cx="6926602" cy="2202730"/>
          </a:xfrm>
          <a:prstGeom prst="roundRect">
            <a:avLst/>
          </a:prstGeom>
          <a:solidFill>
            <a:schemeClr val="accent3">
              <a:lumMod val="20000"/>
              <a:lumOff val="80000"/>
            </a:schemeClr>
          </a:solidFill>
          <a:ln w="12700" cap="flat">
            <a:noFill/>
            <a:miter lim="400000"/>
          </a:ln>
          <a:effectLst>
            <a:outerShdw blurRad="50800" dist="38100" algn="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4000" dirty="0">
                <a:solidFill>
                  <a:schemeClr val="tx1"/>
                </a:solidFill>
                <a:latin typeface="HK Grotesk Pro Book" panose="00000500000000000000" pitchFamily="2" charset="0"/>
              </a:rPr>
              <a:t>Shortlist</a:t>
            </a:r>
            <a:r>
              <a:rPr kumimoji="0" lang="en-US" sz="4000" i="0" u="none" strike="noStrike" cap="none" spc="0" normalizeH="0" baseline="0" dirty="0">
                <a:ln>
                  <a:noFill/>
                </a:ln>
                <a:solidFill>
                  <a:schemeClr val="tx1"/>
                </a:solidFill>
                <a:effectLst/>
                <a:uFillTx/>
                <a:latin typeface="HK Grotesk Pro Book" panose="00000500000000000000" pitchFamily="2" charset="0"/>
                <a:sym typeface="Helvetica Neue"/>
              </a:rPr>
              <a:t> t</a:t>
            </a:r>
            <a:r>
              <a:rPr lang="en-US" sz="4000" dirty="0">
                <a:solidFill>
                  <a:schemeClr val="tx1"/>
                </a:solidFill>
                <a:latin typeface="HK Grotesk Pro Book" panose="00000500000000000000" pitchFamily="2" charset="0"/>
              </a:rPr>
              <a:t>he Walking Month cause on your CSR roadmap this year</a:t>
            </a:r>
            <a:endParaRPr kumimoji="0" lang="ro-RO" sz="4000" i="0" u="none" strike="noStrike" cap="none" spc="0" normalizeH="0" baseline="0" dirty="0">
              <a:ln>
                <a:noFill/>
              </a:ln>
              <a:solidFill>
                <a:schemeClr val="tx1"/>
              </a:solidFill>
              <a:effectLst/>
              <a:uFillTx/>
              <a:latin typeface="HK Grotesk Pro Book" panose="00000500000000000000" pitchFamily="2" charset="0"/>
              <a:sym typeface="Helvetica Neue"/>
            </a:endParaRPr>
          </a:p>
        </p:txBody>
      </p:sp>
      <p:sp>
        <p:nvSpPr>
          <p:cNvPr id="18" name="TextBox 17">
            <a:extLst>
              <a:ext uri="{FF2B5EF4-FFF2-40B4-BE49-F238E27FC236}">
                <a16:creationId xmlns:a16="http://schemas.microsoft.com/office/drawing/2014/main" id="{6CBAE745-4456-49F8-A95E-5161AC2EA544}"/>
              </a:ext>
            </a:extLst>
          </p:cNvPr>
          <p:cNvSpPr txBox="1"/>
          <p:nvPr/>
        </p:nvSpPr>
        <p:spPr>
          <a:xfrm>
            <a:off x="8958600" y="9166108"/>
            <a:ext cx="6926602" cy="2883767"/>
          </a:xfrm>
          <a:prstGeom prst="roundRect">
            <a:avLst/>
          </a:prstGeom>
          <a:solidFill>
            <a:schemeClr val="accent3">
              <a:lumMod val="20000"/>
              <a:lumOff val="80000"/>
            </a:schemeClr>
          </a:solidFill>
          <a:ln w="12700" cap="flat">
            <a:noFill/>
            <a:miter lim="400000"/>
          </a:ln>
          <a:effectLst>
            <a:outerShdw blurRad="50800" dist="38100" algn="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4000" dirty="0">
                <a:solidFill>
                  <a:schemeClr val="tx1"/>
                </a:solidFill>
                <a:latin typeface="HK Grotesk Pro Book" panose="00000500000000000000" pitchFamily="2" charset="0"/>
              </a:rPr>
              <a:t>Keep your employees connected while promoting Walking Month as a cross-teams collaboration project</a:t>
            </a:r>
            <a:endParaRPr kumimoji="0" lang="ro-RO" sz="4000" i="0" u="none" strike="noStrike" cap="none" spc="0" normalizeH="0" baseline="0" dirty="0">
              <a:ln>
                <a:noFill/>
              </a:ln>
              <a:solidFill>
                <a:schemeClr val="tx1"/>
              </a:solidFill>
              <a:effectLst/>
              <a:uFillTx/>
              <a:latin typeface="HK Grotesk Pro Book" panose="00000500000000000000" pitchFamily="2" charset="0"/>
              <a:sym typeface="Helvetica Neue"/>
            </a:endParaRPr>
          </a:p>
        </p:txBody>
      </p:sp>
      <p:sp>
        <p:nvSpPr>
          <p:cNvPr id="19" name="TextBox 18">
            <a:extLst>
              <a:ext uri="{FF2B5EF4-FFF2-40B4-BE49-F238E27FC236}">
                <a16:creationId xmlns:a16="http://schemas.microsoft.com/office/drawing/2014/main" id="{1764F097-7786-42B7-B20F-C076626E5E48}"/>
              </a:ext>
            </a:extLst>
          </p:cNvPr>
          <p:cNvSpPr txBox="1"/>
          <p:nvPr/>
        </p:nvSpPr>
        <p:spPr>
          <a:xfrm>
            <a:off x="16344999" y="5831459"/>
            <a:ext cx="6926602" cy="2883767"/>
          </a:xfrm>
          <a:prstGeom prst="roundRect">
            <a:avLst/>
          </a:prstGeom>
          <a:solidFill>
            <a:schemeClr val="accent3">
              <a:lumMod val="20000"/>
              <a:lumOff val="8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4000" dirty="0">
                <a:solidFill>
                  <a:schemeClr val="tx1"/>
                </a:solidFill>
                <a:latin typeface="HK Grotesk Pro Book" panose="00000500000000000000" pitchFamily="2" charset="0"/>
              </a:rPr>
              <a:t>Gain brand exposure by associating your company with the Walking Month local community</a:t>
            </a:r>
            <a:endParaRPr kumimoji="0" lang="ro-RO" sz="4000" i="0" u="none" strike="noStrike" cap="none" spc="0" normalizeH="0" baseline="0" dirty="0">
              <a:ln>
                <a:noFill/>
              </a:ln>
              <a:solidFill>
                <a:schemeClr val="tx1"/>
              </a:solidFill>
              <a:effectLst/>
              <a:uFillTx/>
              <a:latin typeface="HK Grotesk Pro Book" panose="00000500000000000000" pitchFamily="2" charset="0"/>
              <a:sym typeface="Helvetica Neue"/>
            </a:endParaRPr>
          </a:p>
        </p:txBody>
      </p:sp>
    </p:spTree>
    <p:extLst>
      <p:ext uri="{BB962C8B-B14F-4D97-AF65-F5344CB8AC3E}">
        <p14:creationId xmlns:p14="http://schemas.microsoft.com/office/powerpoint/2010/main" val="342638268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3"/>
          <a:stretch>
            <a:fillRect/>
          </a:stretch>
        </p:blipFill>
        <p:spPr>
          <a:xfrm>
            <a:off x="127000" y="127000"/>
            <a:ext cx="1905000" cy="1905000"/>
          </a:xfrm>
          <a:prstGeom prst="rect">
            <a:avLst/>
          </a:prstGeom>
          <a:ln w="12700">
            <a:miter lim="400000"/>
          </a:ln>
        </p:spPr>
      </p:pic>
      <p:sp>
        <p:nvSpPr>
          <p:cNvPr id="8" name="Title of presentation">
            <a:extLst>
              <a:ext uri="{FF2B5EF4-FFF2-40B4-BE49-F238E27FC236}">
                <a16:creationId xmlns:a16="http://schemas.microsoft.com/office/drawing/2014/main" id="{32A1A9AE-5DC0-4AF7-AA8A-8E3423E3C278}"/>
              </a:ext>
            </a:extLst>
          </p:cNvPr>
          <p:cNvSpPr txBox="1"/>
          <p:nvPr/>
        </p:nvSpPr>
        <p:spPr>
          <a:xfrm>
            <a:off x="2032000" y="2737675"/>
            <a:ext cx="16534296" cy="2360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Book" charset="0"/>
                <a:cs typeface="Flama Book" charset="0"/>
              </a:rPr>
              <a:t>How can you be part of the </a:t>
            </a:r>
            <a:r>
              <a:rPr lang="en-GB" sz="7200" b="1" dirty="0">
                <a:solidFill>
                  <a:srgbClr val="FF617C"/>
                </a:solidFill>
                <a:latin typeface="HK Grotesk Pro Bold" panose="00000800000000000000" pitchFamily="2" charset="0"/>
                <a:ea typeface="Flama Book" charset="0"/>
                <a:cs typeface="Flama Book" charset="0"/>
              </a:rPr>
              <a:t>#</a:t>
            </a:r>
            <a:r>
              <a:rPr lang="en-GB" sz="7200" b="1" dirty="0" err="1">
                <a:solidFill>
                  <a:srgbClr val="FF617C"/>
                </a:solidFill>
                <a:latin typeface="HK Grotesk Pro Bold" panose="00000800000000000000" pitchFamily="2" charset="0"/>
                <a:ea typeface="Flama Book" charset="0"/>
                <a:cs typeface="Flama Book" charset="0"/>
              </a:rPr>
              <a:t>CompaniesChallenge</a:t>
            </a:r>
            <a:endParaRPr lang="en-GB" sz="7200" b="1" dirty="0">
              <a:solidFill>
                <a:srgbClr val="FF617C"/>
              </a:solidFill>
              <a:latin typeface="HK Grotesk Pro Bold" panose="00000800000000000000" pitchFamily="2" charset="0"/>
              <a:ea typeface="Flama Extrabold" charset="0"/>
              <a:cs typeface="Flama Extrabold" charset="0"/>
            </a:endParaRPr>
          </a:p>
        </p:txBody>
      </p:sp>
      <p:sp>
        <p:nvSpPr>
          <p:cNvPr id="9" name="TextBox 8">
            <a:extLst>
              <a:ext uri="{FF2B5EF4-FFF2-40B4-BE49-F238E27FC236}">
                <a16:creationId xmlns:a16="http://schemas.microsoft.com/office/drawing/2014/main" id="{B7C1AE6E-2D3E-4757-830F-BA72031C4DAC}"/>
              </a:ext>
            </a:extLst>
          </p:cNvPr>
          <p:cNvSpPr txBox="1"/>
          <p:nvPr/>
        </p:nvSpPr>
        <p:spPr>
          <a:xfrm>
            <a:off x="2020596" y="5548793"/>
            <a:ext cx="20342808" cy="3224286"/>
          </a:xfrm>
          <a:prstGeom prst="roundRect">
            <a:avLst/>
          </a:prstGeom>
          <a:solidFill>
            <a:srgbClr val="DAF1FF"/>
          </a:solidFill>
          <a:ln w="12700" cap="flat">
            <a:noFill/>
            <a:miter lim="400000"/>
          </a:ln>
          <a:effectLst>
            <a:outerShdw blurRad="50800" dist="38100" algn="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defRPr sz="4000" b="0">
                <a:solidFill>
                  <a:srgbClr val="303030"/>
                </a:solidFill>
                <a:latin typeface="HK Grotesk Pro Book"/>
                <a:ea typeface="HK Grotesk Pro Book"/>
                <a:cs typeface="HK Grotesk Pro Book"/>
                <a:sym typeface="HK Grotesk Pro Book"/>
              </a:defRPr>
            </a:pPr>
            <a:r>
              <a:rPr lang="en-US" sz="3600" b="0" u="sng" dirty="0">
                <a:solidFill>
                  <a:schemeClr val="tx1"/>
                </a:solidFill>
                <a:latin typeface="HK Grotesk Pro Bold" panose="00000800000000000000"/>
              </a:rPr>
              <a:t>As a company, you can take part in the #</a:t>
            </a:r>
            <a:r>
              <a:rPr lang="en-US" sz="3600" b="0" u="sng" dirty="0" err="1">
                <a:solidFill>
                  <a:schemeClr val="tx1"/>
                </a:solidFill>
                <a:latin typeface="HK Grotesk Pro Bold" panose="00000800000000000000"/>
              </a:rPr>
              <a:t>CompaniesChallenge</a:t>
            </a:r>
            <a:r>
              <a:rPr lang="en-US" sz="3600" b="0" u="sng" dirty="0">
                <a:solidFill>
                  <a:schemeClr val="tx1"/>
                </a:solidFill>
                <a:latin typeface="HK Grotesk Pro Bold" panose="00000800000000000000"/>
              </a:rPr>
              <a:t> by:</a:t>
            </a:r>
          </a:p>
          <a:p>
            <a:pPr marL="571500" indent="-571500" algn="l">
              <a:buFont typeface="Wingdings" panose="05000000000000000000" pitchFamily="2" charset="2"/>
              <a:buChar char="ü"/>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having your employees registered within the competition;</a:t>
            </a:r>
          </a:p>
          <a:p>
            <a:pPr marL="571500" indent="-571500" algn="l">
              <a:buFont typeface="Wingdings" panose="05000000000000000000" pitchFamily="2" charset="2"/>
              <a:buChar char="ü"/>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making sure they have completed the </a:t>
            </a:r>
            <a:r>
              <a:rPr lang="en-US" sz="3600" b="0" i="1" dirty="0">
                <a:solidFill>
                  <a:schemeClr val="tx1"/>
                </a:solidFill>
                <a:latin typeface="HK Grotesk Pro Bold" panose="00000800000000000000"/>
              </a:rPr>
              <a:t>Company </a:t>
            </a:r>
            <a:r>
              <a:rPr lang="en-US" sz="3600" b="0" dirty="0">
                <a:solidFill>
                  <a:schemeClr val="tx1"/>
                </a:solidFill>
                <a:latin typeface="HK Grotesk Pro Bold" panose="00000800000000000000"/>
              </a:rPr>
              <a:t>field in their Walking Month App;</a:t>
            </a:r>
          </a:p>
          <a:p>
            <a:pPr marL="571500" indent="-571500" algn="l">
              <a:buFont typeface="Wingdings" panose="05000000000000000000" pitchFamily="2" charset="2"/>
              <a:buChar char="ü"/>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let us know you agree to take part in this and have your name being displayed in public communication about the competition on Walking Month and Betfair Romania Development pages.</a:t>
            </a:r>
            <a:endParaRPr lang="en-US" sz="3600" b="0" i="1" dirty="0">
              <a:solidFill>
                <a:schemeClr val="tx1"/>
              </a:solidFill>
              <a:latin typeface="HK Grotesk Pro Bold" panose="00000800000000000000"/>
            </a:endParaRPr>
          </a:p>
        </p:txBody>
      </p:sp>
      <p:sp>
        <p:nvSpPr>
          <p:cNvPr id="12" name="TextBox 11">
            <a:extLst>
              <a:ext uri="{FF2B5EF4-FFF2-40B4-BE49-F238E27FC236}">
                <a16:creationId xmlns:a16="http://schemas.microsoft.com/office/drawing/2014/main" id="{155987E0-90FE-4143-BF2A-F628A1F0B232}"/>
              </a:ext>
            </a:extLst>
          </p:cNvPr>
          <p:cNvSpPr txBox="1"/>
          <p:nvPr/>
        </p:nvSpPr>
        <p:spPr>
          <a:xfrm>
            <a:off x="2032000" y="9184170"/>
            <a:ext cx="20342808" cy="2611352"/>
          </a:xfrm>
          <a:prstGeom prst="roundRect">
            <a:avLst/>
          </a:prstGeom>
          <a:solidFill>
            <a:schemeClr val="bg1"/>
          </a:solidFill>
          <a:ln w="12700" cap="flat">
            <a:noFill/>
            <a:miter lim="400000"/>
          </a:ln>
          <a:effectLst>
            <a:outerShdw blurRad="50800" dist="38100" algn="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Your employees can register themselves individually (and write the company name in their personal profile) or the company can support the participation fees for its </a:t>
            </a:r>
            <a:r>
              <a:rPr lang="en-US" sz="3600" b="0" dirty="0" err="1">
                <a:solidFill>
                  <a:schemeClr val="tx1"/>
                </a:solidFill>
                <a:latin typeface="HK Grotesk Pro Bold" panose="00000800000000000000"/>
              </a:rPr>
              <a:t>employees.The</a:t>
            </a:r>
            <a:r>
              <a:rPr lang="en-US" sz="3600" b="0" dirty="0">
                <a:solidFill>
                  <a:schemeClr val="tx1"/>
                </a:solidFill>
                <a:latin typeface="HK Grotesk Pro Bold" panose="00000800000000000000"/>
              </a:rPr>
              <a:t> participation fees you decide to pay as a company collectively for your staff will go 100% as a donation to the NGO we support in Walking Month 2020, via a CSR contract.</a:t>
            </a:r>
            <a:endParaRPr lang="en-US" sz="3600" b="0" i="1" dirty="0">
              <a:solidFill>
                <a:schemeClr val="tx1"/>
              </a:solidFill>
              <a:latin typeface="HK Grotesk Pro Bold" panose="00000800000000000000"/>
            </a:endParaRPr>
          </a:p>
        </p:txBody>
      </p:sp>
    </p:spTree>
    <p:extLst>
      <p:ext uri="{BB962C8B-B14F-4D97-AF65-F5344CB8AC3E}">
        <p14:creationId xmlns:p14="http://schemas.microsoft.com/office/powerpoint/2010/main" val="370541287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3"/>
          <a:stretch>
            <a:fillRect/>
          </a:stretch>
        </p:blipFill>
        <p:spPr>
          <a:xfrm>
            <a:off x="127000" y="127000"/>
            <a:ext cx="1905000" cy="1905000"/>
          </a:xfrm>
          <a:prstGeom prst="rect">
            <a:avLst/>
          </a:prstGeom>
          <a:ln w="12700">
            <a:miter lim="400000"/>
          </a:ln>
        </p:spPr>
      </p:pic>
      <p:sp>
        <p:nvSpPr>
          <p:cNvPr id="8" name="Title of presentation">
            <a:extLst>
              <a:ext uri="{FF2B5EF4-FFF2-40B4-BE49-F238E27FC236}">
                <a16:creationId xmlns:a16="http://schemas.microsoft.com/office/drawing/2014/main" id="{32A1A9AE-5DC0-4AF7-AA8A-8E3423E3C278}"/>
              </a:ext>
            </a:extLst>
          </p:cNvPr>
          <p:cNvSpPr txBox="1"/>
          <p:nvPr/>
        </p:nvSpPr>
        <p:spPr>
          <a:xfrm>
            <a:off x="2032000" y="2737675"/>
            <a:ext cx="16534296" cy="2360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Book" charset="0"/>
                <a:cs typeface="Flama Book" charset="0"/>
              </a:rPr>
              <a:t>We look for </a:t>
            </a:r>
            <a:r>
              <a:rPr lang="en-GB" sz="7200" b="1" dirty="0">
                <a:solidFill>
                  <a:srgbClr val="FF617C"/>
                </a:solidFill>
                <a:latin typeface="HK Grotesk Pro Bold" panose="00000800000000000000" pitchFamily="2" charset="0"/>
                <a:ea typeface="Flama Book" charset="0"/>
                <a:cs typeface="Flama Book" charset="0"/>
              </a:rPr>
              <a:t>teams that love to walk</a:t>
            </a:r>
            <a:r>
              <a:rPr lang="en-GB" sz="7200" b="1" dirty="0">
                <a:latin typeface="HK Grotesk Pro Bold" panose="00000800000000000000" pitchFamily="2" charset="0"/>
                <a:ea typeface="Flama Book" charset="0"/>
                <a:cs typeface="Flama Book" charset="0"/>
              </a:rPr>
              <a:t>. </a:t>
            </a:r>
          </a:p>
          <a:p>
            <a:pPr marL="7938"/>
            <a:r>
              <a:rPr lang="en-GB" sz="7200" b="1" dirty="0">
                <a:latin typeface="HK Grotesk Pro Bold" panose="00000800000000000000" pitchFamily="2" charset="0"/>
                <a:ea typeface="Flama Book" charset="0"/>
                <a:cs typeface="Flama Book" charset="0"/>
              </a:rPr>
              <a:t>And to compete.</a:t>
            </a:r>
            <a:endParaRPr lang="en-GB" sz="7200" b="1" dirty="0">
              <a:latin typeface="HK Grotesk Pro Bold" panose="00000800000000000000" pitchFamily="2" charset="0"/>
              <a:ea typeface="Flama Extrabold" charset="0"/>
              <a:cs typeface="Flama Extrabold" charset="0"/>
            </a:endParaRPr>
          </a:p>
        </p:txBody>
      </p:sp>
      <p:sp>
        <p:nvSpPr>
          <p:cNvPr id="11" name="TextBox 10">
            <a:extLst>
              <a:ext uri="{FF2B5EF4-FFF2-40B4-BE49-F238E27FC236}">
                <a16:creationId xmlns:a16="http://schemas.microsoft.com/office/drawing/2014/main" id="{6409622A-011D-4AF6-863F-A6D6A84337E2}"/>
              </a:ext>
            </a:extLst>
          </p:cNvPr>
          <p:cNvSpPr txBox="1"/>
          <p:nvPr/>
        </p:nvSpPr>
        <p:spPr>
          <a:xfrm>
            <a:off x="2032000" y="5414645"/>
            <a:ext cx="11030857" cy="7346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READY</a:t>
            </a:r>
          </a:p>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Start by spreading the word about </a:t>
            </a:r>
            <a:r>
              <a:rPr lang="en-US" sz="3600" dirty="0">
                <a:solidFill>
                  <a:schemeClr val="tx1"/>
                </a:solidFill>
                <a:latin typeface="HK Grotesk Pro Bold" panose="00000800000000000000"/>
              </a:rPr>
              <a:t>Walking Month </a:t>
            </a:r>
            <a:r>
              <a:rPr lang="en-US" sz="3600" b="0" dirty="0">
                <a:solidFill>
                  <a:schemeClr val="tx1"/>
                </a:solidFill>
                <a:latin typeface="HK Grotesk Pro Bold" panose="00000800000000000000"/>
              </a:rPr>
              <a:t>in your company via the internal comms channels.</a:t>
            </a:r>
          </a:p>
          <a:p>
            <a:pPr algn="l">
              <a:defRPr sz="4000" b="0">
                <a:solidFill>
                  <a:srgbClr val="303030"/>
                </a:solidFill>
                <a:latin typeface="HK Grotesk Pro Book"/>
                <a:ea typeface="HK Grotesk Pro Book"/>
                <a:cs typeface="HK Grotesk Pro Book"/>
                <a:sym typeface="HK Grotesk Pro Book"/>
              </a:defRPr>
            </a:pPr>
            <a:endParaRPr lang="en-US" sz="3600" b="0" dirty="0">
              <a:solidFill>
                <a:schemeClr val="tx1"/>
              </a:solidFill>
              <a:latin typeface="HK Grotesk Pro Bold" panose="00000800000000000000"/>
            </a:endParaRPr>
          </a:p>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STEADY</a:t>
            </a:r>
          </a:p>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As a company, you can do more. Choose to make an extra donation for the Walking Month cause. </a:t>
            </a:r>
          </a:p>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Let’s discuss your options and the extra benefits.</a:t>
            </a:r>
          </a:p>
          <a:p>
            <a:pPr algn="l">
              <a:defRPr sz="4000" b="0">
                <a:solidFill>
                  <a:srgbClr val="303030"/>
                </a:solidFill>
                <a:latin typeface="HK Grotesk Pro Book"/>
                <a:ea typeface="HK Grotesk Pro Book"/>
                <a:cs typeface="HK Grotesk Pro Book"/>
                <a:sym typeface="HK Grotesk Pro Book"/>
              </a:defRPr>
            </a:pPr>
            <a:endParaRPr lang="en-US" sz="3600" b="0" dirty="0">
              <a:solidFill>
                <a:schemeClr val="tx1"/>
              </a:solidFill>
              <a:latin typeface="HK Grotesk Pro Bold" panose="00000800000000000000"/>
            </a:endParaRPr>
          </a:p>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WALK</a:t>
            </a:r>
          </a:p>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Companies taking part in the #</a:t>
            </a:r>
            <a:r>
              <a:rPr lang="en-US" sz="3600" b="0" dirty="0" err="1">
                <a:solidFill>
                  <a:schemeClr val="tx1"/>
                </a:solidFill>
                <a:latin typeface="HK Grotesk Pro Bold" panose="00000800000000000000"/>
              </a:rPr>
              <a:t>CompaniesChallenge</a:t>
            </a:r>
            <a:r>
              <a:rPr lang="en-US" sz="3600" b="0" dirty="0">
                <a:solidFill>
                  <a:schemeClr val="tx1"/>
                </a:solidFill>
                <a:latin typeface="HK Grotesk Pro Bold" panose="00000800000000000000"/>
              </a:rPr>
              <a:t> are featured in dedicated posts on our social networks. Rankings are also published weekly.</a:t>
            </a:r>
          </a:p>
        </p:txBody>
      </p:sp>
      <p:pic>
        <p:nvPicPr>
          <p:cNvPr id="6" name="Picture 5" descr="A screenshot of a cell phone&#10;&#10;Description automatically generated">
            <a:extLst>
              <a:ext uri="{FF2B5EF4-FFF2-40B4-BE49-F238E27FC236}">
                <a16:creationId xmlns:a16="http://schemas.microsoft.com/office/drawing/2014/main" id="{8D918838-15AA-4F56-80FA-1BB7605AA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8299">
            <a:off x="13994450" y="3990053"/>
            <a:ext cx="5075827" cy="9023692"/>
          </a:xfrm>
          <a:prstGeom prst="rect">
            <a:avLst/>
          </a:prstGeom>
          <a:effectLst>
            <a:outerShdw blurRad="50800" dist="38100" algn="l" rotWithShape="0">
              <a:prstClr val="black">
                <a:alpha val="40000"/>
              </a:prstClr>
            </a:outerShdw>
          </a:effectLst>
        </p:spPr>
      </p:pic>
      <p:pic>
        <p:nvPicPr>
          <p:cNvPr id="7" name="Picture 6">
            <a:extLst>
              <a:ext uri="{FF2B5EF4-FFF2-40B4-BE49-F238E27FC236}">
                <a16:creationId xmlns:a16="http://schemas.microsoft.com/office/drawing/2014/main" id="{E5994F86-C84E-4BE2-80BB-4DE98793F8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02926" y="3221520"/>
            <a:ext cx="4884942" cy="8684341"/>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71274362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3"/>
          <a:stretch>
            <a:fillRect/>
          </a:stretch>
        </p:blipFill>
        <p:spPr>
          <a:xfrm>
            <a:off x="127000" y="127000"/>
            <a:ext cx="1905000" cy="1905000"/>
          </a:xfrm>
          <a:prstGeom prst="rect">
            <a:avLst/>
          </a:prstGeom>
          <a:ln w="12700">
            <a:miter lim="400000"/>
          </a:ln>
        </p:spPr>
      </p:pic>
      <p:sp>
        <p:nvSpPr>
          <p:cNvPr id="14" name="Title of presentation">
            <a:extLst>
              <a:ext uri="{FF2B5EF4-FFF2-40B4-BE49-F238E27FC236}">
                <a16:creationId xmlns:a16="http://schemas.microsoft.com/office/drawing/2014/main" id="{18BA53B9-A050-48D2-A8F9-DF5F807F9DE4}"/>
              </a:ext>
            </a:extLst>
          </p:cNvPr>
          <p:cNvSpPr txBox="1"/>
          <p:nvPr/>
        </p:nvSpPr>
        <p:spPr>
          <a:xfrm>
            <a:off x="3545855" y="5244188"/>
            <a:ext cx="16534296" cy="2360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lgn="ctr"/>
            <a:r>
              <a:rPr lang="en-GB" sz="7200" b="1" dirty="0">
                <a:latin typeface="HK Grotesk Pro Bold" panose="00000800000000000000" pitchFamily="2" charset="0"/>
                <a:ea typeface="Flama Book" charset="0"/>
                <a:cs typeface="Flama Book" charset="0"/>
              </a:rPr>
              <a:t>Talk the talk. </a:t>
            </a:r>
          </a:p>
          <a:p>
            <a:pPr marL="7938" algn="ctr"/>
            <a:r>
              <a:rPr lang="en-GB" sz="7200" b="1" dirty="0">
                <a:latin typeface="HK Grotesk Pro Bold" panose="00000800000000000000" pitchFamily="2" charset="0"/>
                <a:ea typeface="Flama Book" charset="0"/>
                <a:cs typeface="Flama Book" charset="0"/>
              </a:rPr>
              <a:t>Walk the talk.</a:t>
            </a:r>
            <a:endParaRPr lang="en-GB" sz="7200" b="1" dirty="0">
              <a:latin typeface="HK Grotesk Pro Bold" panose="00000800000000000000" pitchFamily="2" charset="0"/>
              <a:ea typeface="Flama Extrabold" charset="0"/>
              <a:cs typeface="Flama Extrabold" charset="0"/>
            </a:endParaRPr>
          </a:p>
        </p:txBody>
      </p:sp>
      <p:sp>
        <p:nvSpPr>
          <p:cNvPr id="15" name="Paragraph: Dacă locuiești la oraș, accesul la cele mai importante servicii se afla doar la cativa pasi distanta/de casa  – de la medic la avocat, de la școală la Primărie.…">
            <a:extLst>
              <a:ext uri="{FF2B5EF4-FFF2-40B4-BE49-F238E27FC236}">
                <a16:creationId xmlns:a16="http://schemas.microsoft.com/office/drawing/2014/main" id="{1C7FCC13-E223-4B7A-A7EE-FE24A9185510}"/>
              </a:ext>
            </a:extLst>
          </p:cNvPr>
          <p:cNvSpPr txBox="1"/>
          <p:nvPr/>
        </p:nvSpPr>
        <p:spPr>
          <a:xfrm>
            <a:off x="2032000" y="8003040"/>
            <a:ext cx="19562007" cy="1736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marL="7938">
              <a:lnSpc>
                <a:spcPct val="150000"/>
              </a:lnSpc>
            </a:pPr>
            <a:r>
              <a:rPr lang="en-US" sz="3600" b="0" dirty="0">
                <a:latin typeface="HK Grotesk Pro Book" panose="00000500000000000000" pitchFamily="2" charset="0"/>
              </a:rPr>
              <a:t>Do you want your company to be part of </a:t>
            </a:r>
            <a:r>
              <a:rPr lang="en-US" sz="3600" dirty="0">
                <a:solidFill>
                  <a:srgbClr val="FFB80C"/>
                </a:solidFill>
                <a:latin typeface="HK Grotesk Pro" panose="00000800000000000000" pitchFamily="2" charset="0"/>
              </a:rPr>
              <a:t>Walking Month 2020</a:t>
            </a:r>
            <a:r>
              <a:rPr lang="en-US" sz="3600" b="0" dirty="0">
                <a:latin typeface="HK Grotesk Pro Book" panose="00000500000000000000" pitchFamily="2" charset="0"/>
              </a:rPr>
              <a:t>?</a:t>
            </a:r>
          </a:p>
          <a:p>
            <a:pPr marL="7938">
              <a:lnSpc>
                <a:spcPct val="150000"/>
              </a:lnSpc>
            </a:pPr>
            <a:r>
              <a:rPr lang="en-US" sz="3600" b="0" dirty="0">
                <a:latin typeface="HK Grotesk Pro Book" panose="00000500000000000000" pitchFamily="2" charset="0"/>
              </a:rPr>
              <a:t>We’ve got plans for you. Let’s talk.</a:t>
            </a:r>
            <a:endParaRPr lang="en-US" sz="3600" b="0" dirty="0">
              <a:solidFill>
                <a:schemeClr val="tx1"/>
              </a:solidFill>
              <a:latin typeface="HK Grotesk Pro Book" panose="00000500000000000000" pitchFamily="2" charset="0"/>
            </a:endParaRPr>
          </a:p>
        </p:txBody>
      </p:sp>
    </p:spTree>
    <p:extLst>
      <p:ext uri="{BB962C8B-B14F-4D97-AF65-F5344CB8AC3E}">
        <p14:creationId xmlns:p14="http://schemas.microsoft.com/office/powerpoint/2010/main" val="329703891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2"/>
          <a:stretch>
            <a:fillRect/>
          </a:stretch>
        </p:blipFill>
        <p:spPr>
          <a:xfrm>
            <a:off x="127000" y="127000"/>
            <a:ext cx="1905000" cy="1905000"/>
          </a:xfrm>
          <a:prstGeom prst="rect">
            <a:avLst/>
          </a:prstGeom>
          <a:ln w="12700">
            <a:miter lim="400000"/>
          </a:ln>
        </p:spPr>
      </p:pic>
      <p:sp>
        <p:nvSpPr>
          <p:cNvPr id="2" name="Rectangle 1">
            <a:extLst>
              <a:ext uri="{FF2B5EF4-FFF2-40B4-BE49-F238E27FC236}">
                <a16:creationId xmlns:a16="http://schemas.microsoft.com/office/drawing/2014/main" id="{B75867C3-28A5-4EDB-BD78-F6CD0CCBB22D}"/>
              </a:ext>
            </a:extLst>
          </p:cNvPr>
          <p:cNvSpPr/>
          <p:nvPr/>
        </p:nvSpPr>
        <p:spPr>
          <a:xfrm>
            <a:off x="5577745" y="10704325"/>
            <a:ext cx="12967252" cy="2123658"/>
          </a:xfrm>
          <a:prstGeom prst="rect">
            <a:avLst/>
          </a:prstGeom>
        </p:spPr>
        <p:txBody>
          <a:bodyPr wrap="square">
            <a:spAutoFit/>
          </a:bodyPr>
          <a:lstStyle/>
          <a:p>
            <a:pPr marL="7938">
              <a:lnSpc>
                <a:spcPct val="150000"/>
              </a:lnSpc>
            </a:pPr>
            <a:r>
              <a:rPr lang="en-GB" sz="4000" b="0" dirty="0">
                <a:solidFill>
                  <a:srgbClr val="FFFFFF"/>
                </a:solidFill>
                <a:latin typeface="HK Grotesk Pro Book" panose="00000500000000000000" pitchFamily="2" charset="0"/>
                <a:ea typeface="Flama Extrabold" charset="0"/>
                <a:cs typeface="Flama Extrabold" charset="0"/>
              </a:rPr>
              <a:t>The people behind</a:t>
            </a:r>
          </a:p>
          <a:p>
            <a:pPr marL="7938">
              <a:lnSpc>
                <a:spcPct val="150000"/>
              </a:lnSpc>
            </a:pPr>
            <a:r>
              <a:rPr lang="en-US" sz="2400" b="0" dirty="0">
                <a:latin typeface="HK Grotesk Pro Book" panose="00000500000000000000" pitchFamily="2" charset="0"/>
              </a:rPr>
              <a:t>Walking Month is a project initiated by Betfair Romania Development in partnership with Banca </a:t>
            </a:r>
            <a:r>
              <a:rPr lang="en-US" sz="2400" b="0" dirty="0" err="1">
                <a:latin typeface="HK Grotesk Pro Book" panose="00000500000000000000" pitchFamily="2" charset="0"/>
              </a:rPr>
              <a:t>Transilvania</a:t>
            </a:r>
            <a:r>
              <a:rPr lang="en-US" sz="2400" b="0" dirty="0">
                <a:latin typeface="HK Grotesk Pro Book" panose="00000500000000000000" pitchFamily="2" charset="0"/>
              </a:rPr>
              <a:t> for the Maltese Relief Service in Romania.</a:t>
            </a:r>
            <a:endParaRPr lang="ro-RO" sz="2400" b="0" dirty="0">
              <a:latin typeface="HK Grotesk Pro Book" panose="00000500000000000000" pitchFamily="2" charset="0"/>
            </a:endParaRPr>
          </a:p>
        </p:txBody>
      </p:sp>
      <p:pic>
        <p:nvPicPr>
          <p:cNvPr id="7" name="Logo.png" descr="Logo.png">
            <a:extLst>
              <a:ext uri="{FF2B5EF4-FFF2-40B4-BE49-F238E27FC236}">
                <a16:creationId xmlns:a16="http://schemas.microsoft.com/office/drawing/2014/main" id="{3B325306-F5E1-4FBB-A3B9-AB76B632AFAB}"/>
              </a:ext>
            </a:extLst>
          </p:cNvPr>
          <p:cNvPicPr>
            <a:picLocks noChangeAspect="1"/>
          </p:cNvPicPr>
          <p:nvPr/>
        </p:nvPicPr>
        <p:blipFill>
          <a:blip r:embed="rId2"/>
          <a:stretch>
            <a:fillRect/>
          </a:stretch>
        </p:blipFill>
        <p:spPr>
          <a:xfrm>
            <a:off x="10321995" y="3861870"/>
            <a:ext cx="2994120" cy="2994120"/>
          </a:xfrm>
          <a:prstGeom prst="rect">
            <a:avLst/>
          </a:prstGeom>
          <a:ln w="12700">
            <a:miter lim="400000"/>
          </a:ln>
        </p:spPr>
      </p:pic>
      <p:pic>
        <p:nvPicPr>
          <p:cNvPr id="8" name="wm.png" descr="wm.png">
            <a:extLst>
              <a:ext uri="{FF2B5EF4-FFF2-40B4-BE49-F238E27FC236}">
                <a16:creationId xmlns:a16="http://schemas.microsoft.com/office/drawing/2014/main" id="{5909EEF1-6597-4352-9831-96A4D6C58D74}"/>
              </a:ext>
            </a:extLst>
          </p:cNvPr>
          <p:cNvPicPr>
            <a:picLocks noChangeAspect="1"/>
          </p:cNvPicPr>
          <p:nvPr/>
        </p:nvPicPr>
        <p:blipFill>
          <a:blip r:embed="rId3"/>
          <a:srcRect l="45" r="45"/>
          <a:stretch>
            <a:fillRect/>
          </a:stretch>
        </p:blipFill>
        <p:spPr>
          <a:xfrm>
            <a:off x="10185402" y="7571555"/>
            <a:ext cx="3312885" cy="1500455"/>
          </a:xfrm>
          <a:prstGeom prst="rect">
            <a:avLst/>
          </a:prstGeom>
          <a:ln w="12700">
            <a:miter lim="400000"/>
          </a:ln>
        </p:spPr>
      </p:pic>
    </p:spTree>
    <p:extLst>
      <p:ext uri="{BB962C8B-B14F-4D97-AF65-F5344CB8AC3E}">
        <p14:creationId xmlns:p14="http://schemas.microsoft.com/office/powerpoint/2010/main" val="107074842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strVal val="4*#ppt_w"/>
                                          </p:val>
                                        </p:tav>
                                        <p:tav tm="100000">
                                          <p:val>
                                            <p:strVal val="#ppt_w"/>
                                          </p:val>
                                        </p:tav>
                                      </p:tavLst>
                                    </p:anim>
                                    <p:anim calcmode="lin" valueType="num">
                                      <p:cBhvr>
                                        <p:cTn id="8" dur="1500" fill="hold"/>
                                        <p:tgtEl>
                                          <p:spTgt spid="7"/>
                                        </p:tgtEl>
                                        <p:attrNameLst>
                                          <p:attrName>ppt_h</p:attrName>
                                        </p:attrNameLst>
                                      </p:cBhvr>
                                      <p:tavLst>
                                        <p:tav tm="0">
                                          <p:val>
                                            <p:strVal val="4*#ppt_h"/>
                                          </p:val>
                                        </p:tav>
                                        <p:tav tm="100000">
                                          <p:val>
                                            <p:strVal val="#ppt_h"/>
                                          </p:val>
                                        </p:tav>
                                      </p:tavLst>
                                    </p:anim>
                                  </p:childTnLst>
                                </p:cTn>
                              </p:par>
                            </p:childTnLst>
                          </p:cTn>
                        </p:par>
                        <p:par>
                          <p:cTn id="9" fill="hold">
                            <p:stCondLst>
                              <p:cond delay="1500"/>
                            </p:stCondLst>
                            <p:childTnLst>
                              <p:par>
                                <p:cTn id="10" presetID="9" presetClass="entr" fill="hold" grpId="0" nodeType="afterEffect">
                                  <p:stCondLst>
                                    <p:cond delay="0"/>
                                  </p:stCondLst>
                                  <p:iterate>
                                    <p:tmAbs val="0"/>
                                  </p:iterate>
                                  <p:childTnLst>
                                    <p:set>
                                      <p:cBhvr>
                                        <p:cTn id="11" fill="hold"/>
                                        <p:tgtEl>
                                          <p:spTgt spid="8"/>
                                        </p:tgtEl>
                                        <p:attrNameLst>
                                          <p:attrName>style.visibility</p:attrName>
                                        </p:attrNameLst>
                                      </p:cBhvr>
                                      <p:to>
                                        <p:strVal val="visible"/>
                                      </p:to>
                                    </p:set>
                                    <p:animEffect transition="in" filter="dissolv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244ED3-8BCA-4B9E-B2DD-B6D7575E0BA7}"/>
              </a:ext>
            </a:extLst>
          </p:cNvPr>
          <p:cNvSpPr/>
          <p:nvPr/>
        </p:nvSpPr>
        <p:spPr>
          <a:xfrm>
            <a:off x="-1250302" y="4180114"/>
            <a:ext cx="19538302" cy="7684829"/>
          </a:xfrm>
          <a:prstGeom prst="roundRect">
            <a:avLst/>
          </a:prstGeom>
          <a:solidFill>
            <a:srgbClr val="DAF1FF"/>
          </a:solidFill>
          <a:ln w="12700" cap="flat">
            <a:noFill/>
            <a:miter lim="400000"/>
          </a:ln>
          <a:effectLst>
            <a:outerShdw blurRad="50800" dist="38100" dir="18900000" algn="b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o-RO"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2"/>
          <a:stretch>
            <a:fillRect/>
          </a:stretch>
        </p:blipFill>
        <p:spPr>
          <a:xfrm>
            <a:off x="127000" y="127000"/>
            <a:ext cx="1905000" cy="1905000"/>
          </a:xfrm>
          <a:prstGeom prst="rect">
            <a:avLst/>
          </a:prstGeom>
          <a:ln w="12700">
            <a:miter lim="400000"/>
          </a:ln>
        </p:spPr>
      </p:pic>
      <p:sp>
        <p:nvSpPr>
          <p:cNvPr id="134" name="Title of presentation"/>
          <p:cNvSpPr txBox="1"/>
          <p:nvPr/>
        </p:nvSpPr>
        <p:spPr>
          <a:xfrm>
            <a:off x="2032000" y="4658016"/>
            <a:ext cx="3809055" cy="1252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Book" charset="0"/>
                <a:cs typeface="Flama Book" charset="0"/>
              </a:rPr>
              <a:t>Summary</a:t>
            </a:r>
            <a:endParaRPr lang="en-GB" sz="7200" b="1" dirty="0">
              <a:latin typeface="HK Grotesk Pro Bold" panose="00000800000000000000" pitchFamily="2" charset="0"/>
              <a:ea typeface="Flama Extrabold" charset="0"/>
              <a:cs typeface="Flama Extrabold" charset="0"/>
            </a:endParaRPr>
          </a:p>
        </p:txBody>
      </p:sp>
      <p:pic>
        <p:nvPicPr>
          <p:cNvPr id="4" name="Picture 3" descr="A picture containing food, bottle, mug&#10;&#10;Description automatically generated">
            <a:extLst>
              <a:ext uri="{FF2B5EF4-FFF2-40B4-BE49-F238E27FC236}">
                <a16:creationId xmlns:a16="http://schemas.microsoft.com/office/drawing/2014/main" id="{E5AB7321-FAE8-4375-914C-CFECE73A0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1645">
            <a:off x="15323466" y="1734527"/>
            <a:ext cx="5187191" cy="10920402"/>
          </a:xfrm>
          <a:prstGeom prst="rect">
            <a:avLst/>
          </a:prstGeom>
        </p:spPr>
      </p:pic>
      <p:sp>
        <p:nvSpPr>
          <p:cNvPr id="6" name="Paragraph: Dacă locuiești la oraș, accesul la cele mai importante servicii se afla doar la cativa pasi distanta/de casa  – de la medic la avocat, de la școală la Primărie.…">
            <a:extLst>
              <a:ext uri="{FF2B5EF4-FFF2-40B4-BE49-F238E27FC236}">
                <a16:creationId xmlns:a16="http://schemas.microsoft.com/office/drawing/2014/main" id="{A8C448AA-8981-40F0-9323-07A86830780A}"/>
              </a:ext>
            </a:extLst>
          </p:cNvPr>
          <p:cNvSpPr txBox="1"/>
          <p:nvPr/>
        </p:nvSpPr>
        <p:spPr>
          <a:xfrm>
            <a:off x="2032000" y="6734693"/>
            <a:ext cx="11509828" cy="513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marL="571500" indent="-571500" algn="l">
              <a:buFont typeface="Courier New" panose="02070309020205020404" pitchFamily="49" charset="0"/>
              <a:buChar char="o"/>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About Walking Month</a:t>
            </a:r>
          </a:p>
          <a:p>
            <a:pPr marL="571500" indent="-571500" algn="l">
              <a:buFont typeface="Courier New" panose="02070309020205020404" pitchFamily="49" charset="0"/>
              <a:buChar char="o"/>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How it works</a:t>
            </a:r>
          </a:p>
          <a:p>
            <a:pPr marL="571500" indent="-571500" algn="l">
              <a:buFont typeface="Courier New" panose="02070309020205020404" pitchFamily="49" charset="0"/>
              <a:buChar char="o"/>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What we have achieved so far</a:t>
            </a:r>
          </a:p>
          <a:p>
            <a:pPr marL="571500" indent="-571500" algn="l">
              <a:buFont typeface="Courier New" panose="02070309020205020404" pitchFamily="49" charset="0"/>
              <a:buChar char="o"/>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2019: A look back</a:t>
            </a:r>
          </a:p>
          <a:p>
            <a:pPr marL="571500" indent="-571500" algn="l">
              <a:buFont typeface="Courier New" panose="02070309020205020404" pitchFamily="49" charset="0"/>
              <a:buChar char="o"/>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2020: The cause</a:t>
            </a:r>
          </a:p>
          <a:p>
            <a:pPr marL="571500" indent="-571500" algn="l">
              <a:buFont typeface="Courier New" panose="02070309020205020404" pitchFamily="49" charset="0"/>
              <a:buChar char="o"/>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Get Involved</a:t>
            </a:r>
          </a:p>
          <a:p>
            <a:pPr marL="571500" indent="-571500" algn="l">
              <a:buFont typeface="Courier New" panose="02070309020205020404" pitchFamily="49" charset="0"/>
              <a:buChar char="o"/>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Timeline</a:t>
            </a:r>
          </a:p>
          <a:p>
            <a:pPr marL="571500" indent="-571500" algn="l">
              <a:buFont typeface="Courier New" panose="02070309020205020404" pitchFamily="49" charset="0"/>
              <a:buChar char="o"/>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Companies Challenge</a:t>
            </a:r>
          </a:p>
          <a:p>
            <a:pPr marL="571500" indent="-571500" algn="l">
              <a:buFont typeface="Courier New" panose="02070309020205020404" pitchFamily="49" charset="0"/>
              <a:buChar char="o"/>
              <a:defRPr sz="4000" b="0">
                <a:solidFill>
                  <a:srgbClr val="303030"/>
                </a:solidFill>
                <a:latin typeface="HK Grotesk Pro Book"/>
                <a:ea typeface="HK Grotesk Pro Book"/>
                <a:cs typeface="HK Grotesk Pro Book"/>
                <a:sym typeface="HK Grotesk Pro Book"/>
              </a:defRPr>
            </a:pPr>
            <a:endParaRPr lang="en-US" sz="3600" dirty="0">
              <a:solidFill>
                <a:schemeClr val="tx1"/>
              </a:solidFill>
            </a:endParaRPr>
          </a:p>
        </p:txBody>
      </p:sp>
    </p:spTree>
    <p:extLst>
      <p:ext uri="{BB962C8B-B14F-4D97-AF65-F5344CB8AC3E}">
        <p14:creationId xmlns:p14="http://schemas.microsoft.com/office/powerpoint/2010/main" val="356439222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2"/>
          <a:stretch>
            <a:fillRect/>
          </a:stretch>
        </p:blipFill>
        <p:spPr>
          <a:xfrm>
            <a:off x="127000" y="127000"/>
            <a:ext cx="1905000" cy="1905000"/>
          </a:xfrm>
          <a:prstGeom prst="rect">
            <a:avLst/>
          </a:prstGeom>
          <a:ln w="12700">
            <a:miter lim="400000"/>
          </a:ln>
        </p:spPr>
      </p:pic>
      <p:sp>
        <p:nvSpPr>
          <p:cNvPr id="131" name="Paragraph: Dacă locuiești la oraș, accesul la cele mai importante servicii se afla doar la cativa pasi distanta/de casa  – de la medic la avocat, de la școală la Primărie.…"/>
          <p:cNvSpPr txBox="1"/>
          <p:nvPr/>
        </p:nvSpPr>
        <p:spPr>
          <a:xfrm>
            <a:off x="2032000" y="5486849"/>
            <a:ext cx="11509828" cy="6792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Walking Month is a charitable competition, which happens annually in Cluj-Napoca. Thousands of people try to make as many steps as possible, for their own health, as well as to raise money for a social cause during one full month.</a:t>
            </a:r>
          </a:p>
          <a:p>
            <a:pPr algn="l">
              <a:defRPr sz="4000" b="0">
                <a:solidFill>
                  <a:srgbClr val="303030"/>
                </a:solidFill>
                <a:latin typeface="HK Grotesk Pro Book"/>
                <a:ea typeface="HK Grotesk Pro Book"/>
                <a:cs typeface="HK Grotesk Pro Book"/>
                <a:sym typeface="HK Grotesk Pro Book"/>
              </a:defRPr>
            </a:pPr>
            <a:endParaRPr lang="en-US" sz="3600" dirty="0">
              <a:solidFill>
                <a:schemeClr val="tx1"/>
              </a:solidFill>
            </a:endParaRPr>
          </a:p>
          <a:p>
            <a:pPr algn="l">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It started as an internal competition among the Betfair Romania Development employees back in 2010, an initiative aimed to decongest traffic in Cluj-Napoca by promoting walking as a healthier alternative during the busy month of September. Walking Month quickly gained traction and by 2015, it was opened to the entire community of Cluj-Napoca and get a CSR cause associated with it. </a:t>
            </a:r>
          </a:p>
        </p:txBody>
      </p:sp>
      <p:sp>
        <p:nvSpPr>
          <p:cNvPr id="134" name="Title of presentation"/>
          <p:cNvSpPr txBox="1"/>
          <p:nvPr/>
        </p:nvSpPr>
        <p:spPr>
          <a:xfrm>
            <a:off x="1988457" y="2472769"/>
            <a:ext cx="7492756" cy="2360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Book" charset="0"/>
                <a:cs typeface="Flama Book" charset="0"/>
              </a:rPr>
              <a:t>Walk. Get healthy. </a:t>
            </a:r>
          </a:p>
          <a:p>
            <a:pPr marL="7938"/>
            <a:r>
              <a:rPr lang="en-GB" sz="7200" b="1" dirty="0">
                <a:latin typeface="HK Grotesk Pro Bold" panose="00000800000000000000" pitchFamily="2" charset="0"/>
                <a:ea typeface="Flama Book" charset="0"/>
                <a:cs typeface="Flama Book" charset="0"/>
              </a:rPr>
              <a:t>Help others.</a:t>
            </a:r>
            <a:endParaRPr lang="en-GB" sz="7200" b="1" dirty="0">
              <a:latin typeface="HK Grotesk Pro Bold" panose="00000800000000000000" pitchFamily="2" charset="0"/>
              <a:ea typeface="Flama Extrabold" charset="0"/>
              <a:cs typeface="Flama Extrabold" charset="0"/>
            </a:endParaRPr>
          </a:p>
        </p:txBody>
      </p:sp>
      <p:pic>
        <p:nvPicPr>
          <p:cNvPr id="1026" name="Picture 2" descr="No photo description available.">
            <a:extLst>
              <a:ext uri="{FF2B5EF4-FFF2-40B4-BE49-F238E27FC236}">
                <a16:creationId xmlns:a16="http://schemas.microsoft.com/office/drawing/2014/main" id="{85F69C38-D137-43EC-A5ED-AF67C567A6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12"/>
          <a:stretch/>
        </p:blipFill>
        <p:spPr bwMode="auto">
          <a:xfrm>
            <a:off x="13809305" y="3078828"/>
            <a:ext cx="9815513" cy="9200264"/>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87986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2"/>
          <a:stretch>
            <a:fillRect/>
          </a:stretch>
        </p:blipFill>
        <p:spPr>
          <a:xfrm>
            <a:off x="127000" y="127000"/>
            <a:ext cx="1905000" cy="1905000"/>
          </a:xfrm>
          <a:prstGeom prst="rect">
            <a:avLst/>
          </a:prstGeom>
          <a:ln w="12700">
            <a:miter lim="400000"/>
          </a:ln>
        </p:spPr>
      </p:pic>
      <p:sp>
        <p:nvSpPr>
          <p:cNvPr id="14" name="Title of presentation">
            <a:extLst>
              <a:ext uri="{FF2B5EF4-FFF2-40B4-BE49-F238E27FC236}">
                <a16:creationId xmlns:a16="http://schemas.microsoft.com/office/drawing/2014/main" id="{0CFC944E-168E-4EF4-BC4B-B0C7BA0CF47A}"/>
              </a:ext>
            </a:extLst>
          </p:cNvPr>
          <p:cNvSpPr txBox="1"/>
          <p:nvPr/>
        </p:nvSpPr>
        <p:spPr>
          <a:xfrm>
            <a:off x="1988457" y="3026767"/>
            <a:ext cx="8432116" cy="1252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Book" charset="0"/>
                <a:cs typeface="Flama Book" charset="0"/>
              </a:rPr>
              <a:t>Dream teams wanted</a:t>
            </a:r>
            <a:endParaRPr lang="en-GB" sz="7200" b="1" dirty="0">
              <a:latin typeface="HK Grotesk Pro Bold" panose="00000800000000000000" pitchFamily="2" charset="0"/>
              <a:ea typeface="Flama Extrabold" charset="0"/>
              <a:cs typeface="Flama Extrabold" charset="0"/>
            </a:endParaRPr>
          </a:p>
        </p:txBody>
      </p:sp>
      <p:sp>
        <p:nvSpPr>
          <p:cNvPr id="15" name="Paragraph: Dacă locuiești la oraș, accesul la cele mai importante servicii se afla doar la cativa pasi distanta/de casa  – de la medic la avocat, de la școală la Primărie.…">
            <a:extLst>
              <a:ext uri="{FF2B5EF4-FFF2-40B4-BE49-F238E27FC236}">
                <a16:creationId xmlns:a16="http://schemas.microsoft.com/office/drawing/2014/main" id="{AA6867AB-CB84-4CBE-B401-98E740436283}"/>
              </a:ext>
            </a:extLst>
          </p:cNvPr>
          <p:cNvSpPr txBox="1"/>
          <p:nvPr/>
        </p:nvSpPr>
        <p:spPr>
          <a:xfrm>
            <a:off x="1988457" y="11091671"/>
            <a:ext cx="14246808" cy="698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The Walking Month App is developed by Betfair Romania Development.</a:t>
            </a:r>
          </a:p>
        </p:txBody>
      </p:sp>
      <p:sp>
        <p:nvSpPr>
          <p:cNvPr id="3" name="TextBox 2">
            <a:extLst>
              <a:ext uri="{FF2B5EF4-FFF2-40B4-BE49-F238E27FC236}">
                <a16:creationId xmlns:a16="http://schemas.microsoft.com/office/drawing/2014/main" id="{39A5E8B6-6046-43CB-90AF-155B940F3527}"/>
              </a:ext>
            </a:extLst>
          </p:cNvPr>
          <p:cNvSpPr txBox="1"/>
          <p:nvPr/>
        </p:nvSpPr>
        <p:spPr>
          <a:xfrm>
            <a:off x="2032000" y="4858863"/>
            <a:ext cx="13886024" cy="5684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For one month, teams of 4 compete to take as many steps as possible during their daily activities. All the steps are being registered in the Walking Month App. You can either opt for automatically synchronize your phone’s steps tracker with the WM app or have them introduced manually at the end of the day. All the teams have 1 leader who invites the other 3 members to join his/her team and compete together. </a:t>
            </a:r>
          </a:p>
          <a:p>
            <a:pPr algn="l">
              <a:defRPr sz="4000" b="0">
                <a:solidFill>
                  <a:srgbClr val="303030"/>
                </a:solidFill>
                <a:latin typeface="HK Grotesk Pro Book"/>
                <a:ea typeface="HK Grotesk Pro Book"/>
                <a:cs typeface="HK Grotesk Pro Book"/>
                <a:sym typeface="HK Grotesk Pro Book"/>
              </a:defRPr>
            </a:pPr>
            <a:endParaRPr lang="en-US" sz="3600" b="0" dirty="0">
              <a:solidFill>
                <a:schemeClr val="tx1"/>
              </a:solidFill>
              <a:latin typeface="HK Grotesk Pro Bold" panose="00000800000000000000"/>
            </a:endParaRPr>
          </a:p>
          <a:p>
            <a:pPr algn="l">
              <a:defRPr sz="4000" b="0">
                <a:solidFill>
                  <a:srgbClr val="303030"/>
                </a:solidFill>
                <a:latin typeface="HK Grotesk Pro Book"/>
                <a:ea typeface="HK Grotesk Pro Book"/>
                <a:cs typeface="HK Grotesk Pro Book"/>
                <a:sym typeface="HK Grotesk Pro Book"/>
              </a:defRPr>
            </a:pPr>
            <a:r>
              <a:rPr lang="en-US" sz="3600" dirty="0">
                <a:solidFill>
                  <a:schemeClr val="tx1"/>
                </a:solidFill>
              </a:rPr>
              <a:t>Since 2019, two more options have been added to the contest: people can choose if they want to randomly be assigned in a team and teams with 2 or 3 members, as well as individual participation are now allowed. </a:t>
            </a:r>
          </a:p>
        </p:txBody>
      </p:sp>
      <p:pic>
        <p:nvPicPr>
          <p:cNvPr id="3076" name="Picture 4" descr="Image may contain: 4 people, people smiling, people standing">
            <a:extLst>
              <a:ext uri="{FF2B5EF4-FFF2-40B4-BE49-F238E27FC236}">
                <a16:creationId xmlns:a16="http://schemas.microsoft.com/office/drawing/2014/main" id="{07226BC6-5CDF-4359-AFC2-411907214A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974" b="4616"/>
          <a:stretch/>
        </p:blipFill>
        <p:spPr bwMode="auto">
          <a:xfrm>
            <a:off x="16384555" y="5055631"/>
            <a:ext cx="6722241" cy="346825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Image may contain: 5 people, people smiling, people standing and shoes">
            <a:extLst>
              <a:ext uri="{FF2B5EF4-FFF2-40B4-BE49-F238E27FC236}">
                <a16:creationId xmlns:a16="http://schemas.microsoft.com/office/drawing/2014/main" id="{5214DC73-DBEC-4E4A-AE0A-B509ECE8700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85" t="8157" b="30165"/>
          <a:stretch/>
        </p:blipFill>
        <p:spPr bwMode="auto">
          <a:xfrm>
            <a:off x="16384555" y="8796449"/>
            <a:ext cx="6722241" cy="2993489"/>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28166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Nu este disponibilÄ nicio descriere pentru fotografie.">
            <a:extLst>
              <a:ext uri="{FF2B5EF4-FFF2-40B4-BE49-F238E27FC236}">
                <a16:creationId xmlns:a16="http://schemas.microsoft.com/office/drawing/2014/main" id="{C7F13AC7-72A3-41BF-842E-DE08C6A50B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05" b="11075"/>
          <a:stretch/>
        </p:blipFill>
        <p:spPr bwMode="auto">
          <a:xfrm>
            <a:off x="17861009" y="5041436"/>
            <a:ext cx="5032623" cy="3553349"/>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3"/>
          <a:stretch>
            <a:fillRect/>
          </a:stretch>
        </p:blipFill>
        <p:spPr>
          <a:xfrm>
            <a:off x="127000" y="127000"/>
            <a:ext cx="1905000" cy="1905000"/>
          </a:xfrm>
          <a:prstGeom prst="rect">
            <a:avLst/>
          </a:prstGeom>
          <a:ln w="12700">
            <a:miter lim="400000"/>
          </a:ln>
        </p:spPr>
      </p:pic>
      <p:sp>
        <p:nvSpPr>
          <p:cNvPr id="17" name="Content Placeholder 6">
            <a:extLst>
              <a:ext uri="{FF2B5EF4-FFF2-40B4-BE49-F238E27FC236}">
                <a16:creationId xmlns:a16="http://schemas.microsoft.com/office/drawing/2014/main" id="{8E421DF5-3209-4345-98AC-AE9532066898}"/>
              </a:ext>
            </a:extLst>
          </p:cNvPr>
          <p:cNvSpPr txBox="1">
            <a:spLocks/>
          </p:cNvSpPr>
          <p:nvPr/>
        </p:nvSpPr>
        <p:spPr>
          <a:xfrm>
            <a:off x="2054087" y="8764369"/>
            <a:ext cx="4460862" cy="4102548"/>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8" indent="0">
              <a:buNone/>
            </a:pPr>
            <a:r>
              <a:rPr lang="en-GB" sz="3600" b="0" dirty="0">
                <a:solidFill>
                  <a:srgbClr val="FFB80C"/>
                </a:solidFill>
                <a:latin typeface="HK Grotesk Pro Book" panose="00000500000000000000" pitchFamily="2" charset="0"/>
                <a:ea typeface="Flama Light" charset="0"/>
                <a:cs typeface="Flama Light" charset="0"/>
              </a:rPr>
              <a:t>Walk so they can walk: for children</a:t>
            </a:r>
            <a:endParaRPr lang="en-GB" b="0" dirty="0">
              <a:latin typeface="HK Grotesk Pro Book" panose="00000500000000000000" pitchFamily="2" charset="0"/>
              <a:ea typeface="Flama Light" charset="0"/>
              <a:cs typeface="Flama Light" charset="0"/>
            </a:endParaRPr>
          </a:p>
          <a:p>
            <a:pPr marL="7938" indent="0">
              <a:buNone/>
            </a:pPr>
            <a:r>
              <a:rPr lang="en-GB" sz="2400" b="0" dirty="0">
                <a:latin typeface="HK Grotesk Pro Book" panose="00000500000000000000" pitchFamily="2" charset="0"/>
                <a:ea typeface="Flama Light" charset="0"/>
                <a:cs typeface="Flama Light" charset="0"/>
              </a:rPr>
              <a:t>The project covered the costs with the therapy of children with neuromotor disabilities in the care of the Maltese Special Kindergarten in Cluj-Napoca.</a:t>
            </a:r>
          </a:p>
        </p:txBody>
      </p:sp>
      <p:sp>
        <p:nvSpPr>
          <p:cNvPr id="18" name="Content Placeholder 6">
            <a:extLst>
              <a:ext uri="{FF2B5EF4-FFF2-40B4-BE49-F238E27FC236}">
                <a16:creationId xmlns:a16="http://schemas.microsoft.com/office/drawing/2014/main" id="{77D0898A-7312-4D84-A233-E02EF237CEFE}"/>
              </a:ext>
            </a:extLst>
          </p:cNvPr>
          <p:cNvSpPr txBox="1">
            <a:spLocks/>
          </p:cNvSpPr>
          <p:nvPr/>
        </p:nvSpPr>
        <p:spPr>
          <a:xfrm>
            <a:off x="7226862" y="8764369"/>
            <a:ext cx="4460862" cy="389808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8" indent="0">
              <a:buNone/>
            </a:pPr>
            <a:r>
              <a:rPr lang="en-GB" sz="3600" b="0" dirty="0">
                <a:solidFill>
                  <a:srgbClr val="FFB80C"/>
                </a:solidFill>
                <a:latin typeface="HK Grotesk Pro Book" panose="00000500000000000000" pitchFamily="2" charset="0"/>
                <a:ea typeface="Flama Light" charset="0"/>
                <a:cs typeface="Flama Light" charset="0"/>
              </a:rPr>
              <a:t>Fuel the </a:t>
            </a:r>
            <a:r>
              <a:rPr lang="en-GB" sz="3600" b="0" i="1" dirty="0">
                <a:solidFill>
                  <a:srgbClr val="FFB80C"/>
                </a:solidFill>
                <a:latin typeface="HK Grotesk Pro Book" panose="00000500000000000000" pitchFamily="2" charset="0"/>
                <a:ea typeface="Flama Light" charset="0"/>
                <a:cs typeface="Flama Light" charset="0"/>
              </a:rPr>
              <a:t>Beard Mobile</a:t>
            </a:r>
            <a:r>
              <a:rPr lang="en-GB" sz="3600" b="0" dirty="0">
                <a:solidFill>
                  <a:srgbClr val="FFB80C"/>
                </a:solidFill>
                <a:latin typeface="HK Grotesk Pro Book" panose="00000500000000000000" pitchFamily="2" charset="0"/>
                <a:ea typeface="Flama Light" charset="0"/>
                <a:cs typeface="Flama Light" charset="0"/>
              </a:rPr>
              <a:t>, </a:t>
            </a:r>
            <a:br>
              <a:rPr lang="en-GB" sz="3600" b="0" dirty="0">
                <a:solidFill>
                  <a:srgbClr val="FFB80C"/>
                </a:solidFill>
                <a:latin typeface="HK Grotesk Pro Book" panose="00000500000000000000" pitchFamily="2" charset="0"/>
                <a:ea typeface="Flama Light" charset="0"/>
                <a:cs typeface="Flama Light" charset="0"/>
              </a:rPr>
            </a:br>
            <a:r>
              <a:rPr lang="en-GB" sz="3600" b="0" dirty="0">
                <a:solidFill>
                  <a:srgbClr val="FFB80C"/>
                </a:solidFill>
                <a:latin typeface="HK Grotesk Pro Book" panose="00000500000000000000" pitchFamily="2" charset="0"/>
                <a:ea typeface="Flama Light" charset="0"/>
                <a:cs typeface="Flama Light" charset="0"/>
              </a:rPr>
              <a:t>the community taxi</a:t>
            </a:r>
            <a:endParaRPr lang="en-GB" b="0" dirty="0">
              <a:latin typeface="HK Grotesk Pro Book" panose="00000500000000000000" pitchFamily="2" charset="0"/>
              <a:ea typeface="Flama Light" charset="0"/>
              <a:cs typeface="Flama Light" charset="0"/>
            </a:endParaRPr>
          </a:p>
          <a:p>
            <a:pPr marL="7938" indent="0">
              <a:buNone/>
            </a:pPr>
            <a:r>
              <a:rPr lang="en-GB" sz="2400" b="0" dirty="0">
                <a:latin typeface="HK Grotesk Pro Book" panose="00000500000000000000" pitchFamily="2" charset="0"/>
                <a:ea typeface="Flama Light" charset="0"/>
                <a:cs typeface="Flama Light" charset="0"/>
              </a:rPr>
              <a:t>We wanted to ensure fuel and salary costs for Cluj’s only community taxi, for 1 year. What happened is we raised enough funds to buy a second vehicle, and cover costs for both!</a:t>
            </a:r>
          </a:p>
        </p:txBody>
      </p:sp>
      <p:sp>
        <p:nvSpPr>
          <p:cNvPr id="19" name="Content Placeholder 6">
            <a:extLst>
              <a:ext uri="{FF2B5EF4-FFF2-40B4-BE49-F238E27FC236}">
                <a16:creationId xmlns:a16="http://schemas.microsoft.com/office/drawing/2014/main" id="{7EFE2739-A19A-479E-8C0E-62F3EBCAAD54}"/>
              </a:ext>
            </a:extLst>
          </p:cNvPr>
          <p:cNvSpPr txBox="1">
            <a:spLocks/>
          </p:cNvSpPr>
          <p:nvPr/>
        </p:nvSpPr>
        <p:spPr>
          <a:xfrm>
            <a:off x="12314299" y="8764369"/>
            <a:ext cx="4834797" cy="365417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8" indent="0">
              <a:buNone/>
            </a:pPr>
            <a:r>
              <a:rPr lang="en-GB" sz="3600" b="0" dirty="0">
                <a:solidFill>
                  <a:srgbClr val="FFB80C"/>
                </a:solidFill>
                <a:latin typeface="HK Grotesk Pro Book" panose="00000500000000000000" pitchFamily="2" charset="0"/>
                <a:ea typeface="Flama Light" charset="0"/>
                <a:cs typeface="Flama Light" charset="0"/>
              </a:rPr>
              <a:t>Helping Romania’s Paralympic Athletes</a:t>
            </a:r>
          </a:p>
          <a:p>
            <a:pPr marL="7938" indent="0">
              <a:buNone/>
            </a:pPr>
            <a:r>
              <a:rPr lang="en-GB" sz="2400" b="0" dirty="0">
                <a:latin typeface="HK Grotesk Pro Book" panose="00000500000000000000" pitchFamily="2" charset="0"/>
                <a:ea typeface="Flama Light" charset="0"/>
                <a:cs typeface="Flama Light" charset="0"/>
              </a:rPr>
              <a:t>The project provided an adequate budget for the club to keep functioning in 2019. It also covered the costs of the qualifying phase for the Tokyo 2020 Paralympic Games</a:t>
            </a:r>
            <a:r>
              <a:rPr lang="en-GB" sz="2400" dirty="0">
                <a:latin typeface="HK Grotesk Pro Book" panose="00000500000000000000" pitchFamily="2" charset="0"/>
                <a:ea typeface="Flama Light" charset="0"/>
                <a:cs typeface="Flama Light" charset="0"/>
              </a:rPr>
              <a:t>.</a:t>
            </a:r>
          </a:p>
        </p:txBody>
      </p:sp>
      <p:grpSp>
        <p:nvGrpSpPr>
          <p:cNvPr id="4" name="Group 3">
            <a:extLst>
              <a:ext uri="{FF2B5EF4-FFF2-40B4-BE49-F238E27FC236}">
                <a16:creationId xmlns:a16="http://schemas.microsoft.com/office/drawing/2014/main" id="{45EBDC73-4D2A-427F-8BE2-8FEFCB1B91AE}"/>
              </a:ext>
            </a:extLst>
          </p:cNvPr>
          <p:cNvGrpSpPr/>
          <p:nvPr/>
        </p:nvGrpSpPr>
        <p:grpSpPr>
          <a:xfrm>
            <a:off x="2139425" y="5041437"/>
            <a:ext cx="4375524" cy="3571613"/>
            <a:chOff x="2139425" y="5041437"/>
            <a:chExt cx="4375524" cy="3571613"/>
          </a:xfrm>
          <a:effectLst>
            <a:outerShdw blurRad="50800" dist="38100" dir="18900000" algn="bl" rotWithShape="0">
              <a:prstClr val="black">
                <a:alpha val="40000"/>
              </a:prstClr>
            </a:outerShdw>
          </a:effectLst>
        </p:grpSpPr>
        <p:pic>
          <p:nvPicPr>
            <p:cNvPr id="10" name="Picture 9">
              <a:extLst>
                <a:ext uri="{FF2B5EF4-FFF2-40B4-BE49-F238E27FC236}">
                  <a16:creationId xmlns:a16="http://schemas.microsoft.com/office/drawing/2014/main" id="{2677991D-F730-4FB8-A333-E87CE39265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678"/>
            <a:stretch/>
          </p:blipFill>
          <p:spPr>
            <a:xfrm>
              <a:off x="2139425" y="5041437"/>
              <a:ext cx="4375524" cy="3571613"/>
            </a:xfrm>
            <a:prstGeom prst="rect">
              <a:avLst/>
            </a:prstGeom>
            <a:ln>
              <a:noFill/>
            </a:ln>
            <a:effectLst/>
          </p:spPr>
        </p:pic>
        <p:sp>
          <p:nvSpPr>
            <p:cNvPr id="3" name="TextBox 2">
              <a:extLst>
                <a:ext uri="{FF2B5EF4-FFF2-40B4-BE49-F238E27FC236}">
                  <a16:creationId xmlns:a16="http://schemas.microsoft.com/office/drawing/2014/main" id="{D65B85BE-18C2-40E5-83D8-D8411F4CE105}"/>
                </a:ext>
              </a:extLst>
            </p:cNvPr>
            <p:cNvSpPr txBox="1"/>
            <p:nvPr/>
          </p:nvSpPr>
          <p:spPr>
            <a:xfrm>
              <a:off x="4498372" y="7360785"/>
              <a:ext cx="2016577"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7200" i="0" u="none" strike="noStrike" cap="none" spc="0" normalizeH="0" baseline="0" dirty="0">
                  <a:ln>
                    <a:noFill/>
                  </a:ln>
                  <a:solidFill>
                    <a:srgbClr val="FFFFFF"/>
                  </a:solidFill>
                  <a:effectLst/>
                  <a:uFillTx/>
                  <a:latin typeface="HK Compression"/>
                  <a:sym typeface="Helvetica Neue"/>
                </a:rPr>
                <a:t>2016</a:t>
              </a:r>
              <a:endParaRPr kumimoji="0" lang="ro-RO" sz="7200" i="0" u="none" strike="noStrike" cap="none" spc="0" normalizeH="0" baseline="0" dirty="0">
                <a:ln>
                  <a:noFill/>
                </a:ln>
                <a:solidFill>
                  <a:srgbClr val="FFFFFF"/>
                </a:solidFill>
                <a:effectLst/>
                <a:uFillTx/>
                <a:latin typeface="HK Compression"/>
                <a:sym typeface="Helvetica Neue"/>
              </a:endParaRPr>
            </a:p>
          </p:txBody>
        </p:sp>
      </p:grpSp>
      <p:grpSp>
        <p:nvGrpSpPr>
          <p:cNvPr id="2" name="Group 1">
            <a:extLst>
              <a:ext uri="{FF2B5EF4-FFF2-40B4-BE49-F238E27FC236}">
                <a16:creationId xmlns:a16="http://schemas.microsoft.com/office/drawing/2014/main" id="{8CE4B1C6-BECC-4707-9CEE-6EB803747547}"/>
              </a:ext>
            </a:extLst>
          </p:cNvPr>
          <p:cNvGrpSpPr/>
          <p:nvPr/>
        </p:nvGrpSpPr>
        <p:grpSpPr>
          <a:xfrm>
            <a:off x="7226862" y="5041437"/>
            <a:ext cx="4375524" cy="3553349"/>
            <a:chOff x="8359923" y="5081325"/>
            <a:chExt cx="4375524" cy="3553349"/>
          </a:xfrm>
          <a:effectLst>
            <a:outerShdw blurRad="50800" dist="38100" dir="18900000" algn="bl" rotWithShape="0">
              <a:prstClr val="black">
                <a:alpha val="40000"/>
              </a:prstClr>
            </a:outerShdw>
          </a:effectLst>
        </p:grpSpPr>
        <p:pic>
          <p:nvPicPr>
            <p:cNvPr id="11" name="Picture 10">
              <a:extLst>
                <a:ext uri="{FF2B5EF4-FFF2-40B4-BE49-F238E27FC236}">
                  <a16:creationId xmlns:a16="http://schemas.microsoft.com/office/drawing/2014/main" id="{C36193BA-2767-4444-B688-621A73805F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474" r="31329"/>
            <a:stretch/>
          </p:blipFill>
          <p:spPr>
            <a:xfrm>
              <a:off x="8359923" y="5081325"/>
              <a:ext cx="4375524" cy="3553349"/>
            </a:xfrm>
            <a:prstGeom prst="rect">
              <a:avLst/>
            </a:prstGeom>
          </p:spPr>
        </p:pic>
        <p:sp>
          <p:nvSpPr>
            <p:cNvPr id="21" name="TextBox 20">
              <a:extLst>
                <a:ext uri="{FF2B5EF4-FFF2-40B4-BE49-F238E27FC236}">
                  <a16:creationId xmlns:a16="http://schemas.microsoft.com/office/drawing/2014/main" id="{B2CDF6F4-D142-4D26-B1C2-F64F52DFEFC5}"/>
                </a:ext>
              </a:extLst>
            </p:cNvPr>
            <p:cNvSpPr txBox="1"/>
            <p:nvPr/>
          </p:nvSpPr>
          <p:spPr>
            <a:xfrm>
              <a:off x="10718869" y="7350816"/>
              <a:ext cx="2016578"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7200" i="0" u="none" strike="noStrike" cap="none" spc="0" normalizeH="0" baseline="0" dirty="0">
                  <a:ln>
                    <a:noFill/>
                  </a:ln>
                  <a:solidFill>
                    <a:srgbClr val="FFFFFF"/>
                  </a:solidFill>
                  <a:effectLst/>
                  <a:uFillTx/>
                  <a:latin typeface="HK Compression"/>
                  <a:sym typeface="Helvetica Neue"/>
                </a:rPr>
                <a:t>2017</a:t>
              </a:r>
              <a:endParaRPr kumimoji="0" lang="ro-RO" sz="7200" i="0" u="none" strike="noStrike" cap="none" spc="0" normalizeH="0" baseline="0" dirty="0">
                <a:ln>
                  <a:noFill/>
                </a:ln>
                <a:solidFill>
                  <a:srgbClr val="FFFFFF"/>
                </a:solidFill>
                <a:effectLst/>
                <a:uFillTx/>
                <a:latin typeface="HK Compression"/>
                <a:sym typeface="Helvetica Neue"/>
              </a:endParaRPr>
            </a:p>
          </p:txBody>
        </p:sp>
      </p:grpSp>
      <p:pic>
        <p:nvPicPr>
          <p:cNvPr id="13" name="Picture 12">
            <a:extLst>
              <a:ext uri="{FF2B5EF4-FFF2-40B4-BE49-F238E27FC236}">
                <a16:creationId xmlns:a16="http://schemas.microsoft.com/office/drawing/2014/main" id="{72D94BB4-F5D6-4877-9559-9D8973B8A193}"/>
              </a:ext>
            </a:extLst>
          </p:cNvPr>
          <p:cNvPicPr>
            <a:picLocks noChangeAspect="1"/>
          </p:cNvPicPr>
          <p:nvPr/>
        </p:nvPicPr>
        <p:blipFill rotWithShape="1">
          <a:blip r:embed="rId6"/>
          <a:srcRect l="19767" r="309"/>
          <a:stretch/>
        </p:blipFill>
        <p:spPr>
          <a:xfrm>
            <a:off x="12314299" y="5009844"/>
            <a:ext cx="4834797" cy="3553349"/>
          </a:xfrm>
          <a:prstGeom prst="rect">
            <a:avLst/>
          </a:prstGeom>
          <a:effectLst>
            <a:outerShdw blurRad="50800" dist="38100" dir="18900000" algn="bl" rotWithShape="0">
              <a:prstClr val="black">
                <a:alpha val="40000"/>
              </a:prstClr>
            </a:outerShdw>
          </a:effectLst>
        </p:spPr>
      </p:pic>
      <p:sp>
        <p:nvSpPr>
          <p:cNvPr id="22" name="TextBox 21">
            <a:extLst>
              <a:ext uri="{FF2B5EF4-FFF2-40B4-BE49-F238E27FC236}">
                <a16:creationId xmlns:a16="http://schemas.microsoft.com/office/drawing/2014/main" id="{F085BEC4-2574-4036-8BDA-155AAB67E2F8}"/>
              </a:ext>
            </a:extLst>
          </p:cNvPr>
          <p:cNvSpPr txBox="1"/>
          <p:nvPr/>
        </p:nvSpPr>
        <p:spPr>
          <a:xfrm>
            <a:off x="20698431" y="7362241"/>
            <a:ext cx="2016578"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7200" i="0" u="none" strike="noStrike" cap="none" spc="0" normalizeH="0" baseline="0" dirty="0">
                <a:ln>
                  <a:noFill/>
                </a:ln>
                <a:solidFill>
                  <a:srgbClr val="FFFFFF"/>
                </a:solidFill>
                <a:effectLst/>
                <a:uFillTx/>
                <a:latin typeface="HK Compression"/>
                <a:sym typeface="Helvetica Neue"/>
              </a:rPr>
              <a:t>2019</a:t>
            </a:r>
            <a:endParaRPr kumimoji="0" lang="ro-RO" sz="7200" i="0" u="none" strike="noStrike" cap="none" spc="0" normalizeH="0" baseline="0" dirty="0">
              <a:ln>
                <a:noFill/>
              </a:ln>
              <a:solidFill>
                <a:srgbClr val="FFFFFF"/>
              </a:solidFill>
              <a:effectLst/>
              <a:uFillTx/>
              <a:latin typeface="HK Compression"/>
              <a:sym typeface="Helvetica Neue"/>
            </a:endParaRPr>
          </a:p>
        </p:txBody>
      </p:sp>
      <p:sp>
        <p:nvSpPr>
          <p:cNvPr id="16" name="Title of presentation">
            <a:extLst>
              <a:ext uri="{FF2B5EF4-FFF2-40B4-BE49-F238E27FC236}">
                <a16:creationId xmlns:a16="http://schemas.microsoft.com/office/drawing/2014/main" id="{6D44E238-C8DA-46CA-949B-068B14CF8356}"/>
              </a:ext>
            </a:extLst>
          </p:cNvPr>
          <p:cNvSpPr txBox="1"/>
          <p:nvPr/>
        </p:nvSpPr>
        <p:spPr>
          <a:xfrm>
            <a:off x="2032000" y="2540649"/>
            <a:ext cx="16534296" cy="1252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Book" charset="0"/>
                <a:cs typeface="Flama Book" charset="0"/>
              </a:rPr>
              <a:t>What we have achieved so far</a:t>
            </a:r>
            <a:endParaRPr lang="en-GB" sz="7200" b="1" dirty="0">
              <a:latin typeface="HK Grotesk Pro Bold" panose="00000800000000000000" pitchFamily="2" charset="0"/>
              <a:ea typeface="Flama Extrabold" charset="0"/>
              <a:cs typeface="Flama Extrabold" charset="0"/>
            </a:endParaRPr>
          </a:p>
        </p:txBody>
      </p:sp>
      <p:sp>
        <p:nvSpPr>
          <p:cNvPr id="25" name="Content Placeholder 6">
            <a:extLst>
              <a:ext uri="{FF2B5EF4-FFF2-40B4-BE49-F238E27FC236}">
                <a16:creationId xmlns:a16="http://schemas.microsoft.com/office/drawing/2014/main" id="{E4C813EA-67FD-43B5-95DE-CF3FD6E74308}"/>
              </a:ext>
            </a:extLst>
          </p:cNvPr>
          <p:cNvSpPr txBox="1">
            <a:spLocks/>
          </p:cNvSpPr>
          <p:nvPr/>
        </p:nvSpPr>
        <p:spPr>
          <a:xfrm>
            <a:off x="17880212" y="8764369"/>
            <a:ext cx="4834797" cy="365417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8" indent="0">
              <a:buNone/>
            </a:pPr>
            <a:r>
              <a:rPr lang="en-GB" sz="3600" b="0" dirty="0">
                <a:solidFill>
                  <a:srgbClr val="FFB80C"/>
                </a:solidFill>
                <a:latin typeface="HK Grotesk Pro Book" panose="00000500000000000000" pitchFamily="2" charset="0"/>
                <a:ea typeface="Flama Light" charset="0"/>
                <a:cs typeface="Flama Light" charset="0"/>
              </a:rPr>
              <a:t>Transylvania’s first social ambulance</a:t>
            </a:r>
          </a:p>
          <a:p>
            <a:pPr marL="7938" indent="0">
              <a:buNone/>
            </a:pPr>
            <a:r>
              <a:rPr lang="en-GB" sz="2400" b="0" dirty="0">
                <a:latin typeface="HK Grotesk Pro Book" panose="00000500000000000000" pitchFamily="2" charset="0"/>
                <a:ea typeface="Flama Light" charset="0"/>
                <a:cs typeface="Flama Light" charset="0"/>
              </a:rPr>
              <a:t>We raised funds to buy the first accredited `social ambulance` in the region: a specially equipped vehicle that will be used by volunteers to provide medical and social services, travelling to isolated communities.</a:t>
            </a:r>
            <a:endParaRPr lang="en-GB" sz="2400" dirty="0">
              <a:latin typeface="HK Grotesk Pro Book" panose="00000500000000000000" pitchFamily="2" charset="0"/>
              <a:ea typeface="Flama Light" charset="0"/>
              <a:cs typeface="Flama Light" charset="0"/>
            </a:endParaRPr>
          </a:p>
        </p:txBody>
      </p:sp>
      <p:sp>
        <p:nvSpPr>
          <p:cNvPr id="27" name="TextBox 26">
            <a:extLst>
              <a:ext uri="{FF2B5EF4-FFF2-40B4-BE49-F238E27FC236}">
                <a16:creationId xmlns:a16="http://schemas.microsoft.com/office/drawing/2014/main" id="{2977E0CD-19B1-4380-B1BB-045C2091B568}"/>
              </a:ext>
            </a:extLst>
          </p:cNvPr>
          <p:cNvSpPr txBox="1"/>
          <p:nvPr/>
        </p:nvSpPr>
        <p:spPr>
          <a:xfrm>
            <a:off x="15029940" y="7431734"/>
            <a:ext cx="2016578"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7200" i="0" u="none" strike="noStrike" cap="none" spc="0" normalizeH="0" baseline="0" dirty="0">
                <a:ln>
                  <a:noFill/>
                </a:ln>
                <a:solidFill>
                  <a:srgbClr val="FFFFFF"/>
                </a:solidFill>
                <a:effectLst/>
                <a:uFillTx/>
                <a:latin typeface="HK Compression"/>
                <a:sym typeface="Helvetica Neue"/>
              </a:rPr>
              <a:t>2018</a:t>
            </a:r>
            <a:endParaRPr kumimoji="0" lang="ro-RO" sz="7200" i="0" u="none" strike="noStrike" cap="none" spc="0" normalizeH="0" baseline="0" dirty="0">
              <a:ln>
                <a:noFill/>
              </a:ln>
              <a:solidFill>
                <a:srgbClr val="FFFFFF"/>
              </a:solidFill>
              <a:effectLst/>
              <a:uFillTx/>
              <a:latin typeface="HK Compression"/>
              <a:sym typeface="Helvetica Neue"/>
            </a:endParaRPr>
          </a:p>
        </p:txBody>
      </p:sp>
    </p:spTree>
    <p:extLst>
      <p:ext uri="{BB962C8B-B14F-4D97-AF65-F5344CB8AC3E}">
        <p14:creationId xmlns:p14="http://schemas.microsoft.com/office/powerpoint/2010/main" val="31069847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2"/>
          <a:stretch>
            <a:fillRect/>
          </a:stretch>
        </p:blipFill>
        <p:spPr>
          <a:xfrm>
            <a:off x="127000" y="127000"/>
            <a:ext cx="1905000" cy="1905000"/>
          </a:xfrm>
          <a:prstGeom prst="rect">
            <a:avLst/>
          </a:prstGeom>
          <a:ln w="12700">
            <a:miter lim="400000"/>
          </a:ln>
        </p:spPr>
      </p:pic>
      <p:sp>
        <p:nvSpPr>
          <p:cNvPr id="8" name="Title of presentation">
            <a:extLst>
              <a:ext uri="{FF2B5EF4-FFF2-40B4-BE49-F238E27FC236}">
                <a16:creationId xmlns:a16="http://schemas.microsoft.com/office/drawing/2014/main" id="{D7B2DFB1-C368-4271-BB42-CB98D186148A}"/>
              </a:ext>
            </a:extLst>
          </p:cNvPr>
          <p:cNvSpPr txBox="1"/>
          <p:nvPr/>
        </p:nvSpPr>
        <p:spPr>
          <a:xfrm>
            <a:off x="2032001" y="2845778"/>
            <a:ext cx="16534296" cy="1252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Book" charset="0"/>
                <a:cs typeface="Flama Book" charset="0"/>
              </a:rPr>
              <a:t>2019: over 3000 people walking for good</a:t>
            </a:r>
            <a:endParaRPr lang="en-GB" sz="7200" b="1" dirty="0">
              <a:latin typeface="HK Grotesk Pro Bold" panose="00000800000000000000" pitchFamily="2" charset="0"/>
              <a:ea typeface="Flama Extrabold" charset="0"/>
              <a:cs typeface="Flama Extrabold" charset="0"/>
            </a:endParaRPr>
          </a:p>
        </p:txBody>
      </p:sp>
      <p:sp>
        <p:nvSpPr>
          <p:cNvPr id="9" name="TextBox 8">
            <a:extLst>
              <a:ext uri="{FF2B5EF4-FFF2-40B4-BE49-F238E27FC236}">
                <a16:creationId xmlns:a16="http://schemas.microsoft.com/office/drawing/2014/main" id="{0975073E-9867-4274-9C35-871F183121F2}"/>
              </a:ext>
            </a:extLst>
          </p:cNvPr>
          <p:cNvSpPr txBox="1"/>
          <p:nvPr/>
        </p:nvSpPr>
        <p:spPr>
          <a:xfrm>
            <a:off x="2032000" y="4911821"/>
            <a:ext cx="11609355" cy="6792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The record results of 2019 were made possible by more than 3,100 contestants, who took over </a:t>
            </a:r>
            <a:r>
              <a:rPr lang="en-US" sz="3600" dirty="0">
                <a:solidFill>
                  <a:schemeClr val="tx1"/>
                </a:solidFill>
                <a:latin typeface="HK Grotesk Pro Bold" panose="00000800000000000000"/>
              </a:rPr>
              <a:t>959 millions steps</a:t>
            </a:r>
            <a:r>
              <a:rPr lang="en-US" sz="3600" b="0" dirty="0">
                <a:solidFill>
                  <a:schemeClr val="tx1"/>
                </a:solidFill>
                <a:latin typeface="HK Grotesk Pro Bold" panose="00000800000000000000"/>
              </a:rPr>
              <a:t>. </a:t>
            </a:r>
          </a:p>
          <a:p>
            <a:pPr algn="l">
              <a:defRPr sz="4000" b="0">
                <a:solidFill>
                  <a:srgbClr val="303030"/>
                </a:solidFill>
                <a:latin typeface="HK Grotesk Pro Book"/>
                <a:ea typeface="HK Grotesk Pro Book"/>
                <a:cs typeface="HK Grotesk Pro Book"/>
                <a:sym typeface="HK Grotesk Pro Book"/>
              </a:defRPr>
            </a:pPr>
            <a:endParaRPr lang="en-US" sz="3600" b="0" dirty="0">
              <a:solidFill>
                <a:schemeClr val="tx1"/>
              </a:solidFill>
              <a:latin typeface="HK Grotesk Pro Bold" panose="00000800000000000000"/>
            </a:endParaRPr>
          </a:p>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Through registration fees and supplementary donations during Walking Month, we’ve raised  419,946 RON, which fully covered the costs of buying a van and equipping it with primary medical care equipment, enabling it to become Transylvania’s first social ambulance: both a medical office with basic services and a mobile social welfare office. </a:t>
            </a:r>
          </a:p>
          <a:p>
            <a:pPr algn="l">
              <a:defRPr sz="4000" b="0">
                <a:solidFill>
                  <a:srgbClr val="303030"/>
                </a:solidFill>
                <a:latin typeface="HK Grotesk Pro Book"/>
                <a:ea typeface="HK Grotesk Pro Book"/>
                <a:cs typeface="HK Grotesk Pro Book"/>
                <a:sym typeface="HK Grotesk Pro Book"/>
              </a:defRPr>
            </a:pPr>
            <a:endParaRPr lang="en-US" sz="3600" b="0" dirty="0">
              <a:solidFill>
                <a:schemeClr val="tx1"/>
              </a:solidFill>
              <a:latin typeface="HK Grotesk Pro Bold" panose="00000800000000000000"/>
            </a:endParaRPr>
          </a:p>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Its purpose is to travel, offer help and support to isolated communities in the region. </a:t>
            </a:r>
          </a:p>
        </p:txBody>
      </p:sp>
      <p:pic>
        <p:nvPicPr>
          <p:cNvPr id="1026" name="Picture 2" descr="Image may contain: 13 people, people smiling, people standing, shoes and indoor">
            <a:extLst>
              <a:ext uri="{FF2B5EF4-FFF2-40B4-BE49-F238E27FC236}">
                <a16:creationId xmlns:a16="http://schemas.microsoft.com/office/drawing/2014/main" id="{79D554F8-64B8-425E-8F91-E60EB8F3D2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59" t="19141" b="11893"/>
          <a:stretch/>
        </p:blipFill>
        <p:spPr bwMode="auto">
          <a:xfrm>
            <a:off x="13917125" y="5059759"/>
            <a:ext cx="6722189" cy="32892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may contain: 2 people, people standing and beard">
            <a:extLst>
              <a:ext uri="{FF2B5EF4-FFF2-40B4-BE49-F238E27FC236}">
                <a16:creationId xmlns:a16="http://schemas.microsoft.com/office/drawing/2014/main" id="{F9FA9E08-9F79-482E-A685-C582CCB792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536"/>
          <a:stretch/>
        </p:blipFill>
        <p:spPr bwMode="auto">
          <a:xfrm>
            <a:off x="13917125" y="8636812"/>
            <a:ext cx="6722189" cy="3739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54548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2"/>
          <a:stretch>
            <a:fillRect/>
          </a:stretch>
        </p:blipFill>
        <p:spPr>
          <a:xfrm>
            <a:off x="127000" y="127000"/>
            <a:ext cx="1905000" cy="1905000"/>
          </a:xfrm>
          <a:prstGeom prst="rect">
            <a:avLst/>
          </a:prstGeom>
          <a:ln w="12700">
            <a:miter lim="400000"/>
          </a:ln>
        </p:spPr>
      </p:pic>
      <p:sp>
        <p:nvSpPr>
          <p:cNvPr id="8" name="Title of presentation">
            <a:extLst>
              <a:ext uri="{FF2B5EF4-FFF2-40B4-BE49-F238E27FC236}">
                <a16:creationId xmlns:a16="http://schemas.microsoft.com/office/drawing/2014/main" id="{D7B2DFB1-C368-4271-BB42-CB98D186148A}"/>
              </a:ext>
            </a:extLst>
          </p:cNvPr>
          <p:cNvSpPr txBox="1"/>
          <p:nvPr/>
        </p:nvSpPr>
        <p:spPr>
          <a:xfrm>
            <a:off x="2032001" y="2291780"/>
            <a:ext cx="16534296" cy="2360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Book" charset="0"/>
                <a:cs typeface="Flama Book" charset="0"/>
              </a:rPr>
              <a:t>2020: </a:t>
            </a:r>
            <a:r>
              <a:rPr lang="en-US" sz="7200" b="1" dirty="0">
                <a:latin typeface="HK Grotesk Pro Bold" panose="00000800000000000000" pitchFamily="2" charset="0"/>
                <a:ea typeface="Flama Book" charset="0"/>
                <a:cs typeface="Flama Book" charset="0"/>
              </a:rPr>
              <a:t>We walk to provide 20.000 meals for the lonely senior citizens in Cluj</a:t>
            </a:r>
            <a:endParaRPr lang="en-GB" sz="7200" b="1" dirty="0">
              <a:latin typeface="HK Grotesk Pro Bold" panose="00000800000000000000" pitchFamily="2" charset="0"/>
              <a:ea typeface="Flama Extrabold" charset="0"/>
              <a:cs typeface="Flama Extrabold" charset="0"/>
            </a:endParaRPr>
          </a:p>
        </p:txBody>
      </p:sp>
      <p:pic>
        <p:nvPicPr>
          <p:cNvPr id="11" name="Picture 10" descr="A picture containing person, person, person, standing&#10;&#10;Description automatically generated">
            <a:extLst>
              <a:ext uri="{FF2B5EF4-FFF2-40B4-BE49-F238E27FC236}">
                <a16:creationId xmlns:a16="http://schemas.microsoft.com/office/drawing/2014/main" id="{12443D41-C24F-415C-921D-544C933B6EF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3780878" y="5260866"/>
            <a:ext cx="4785419" cy="3194267"/>
          </a:xfrm>
          <a:prstGeom prst="rect">
            <a:avLst/>
          </a:prstGeom>
          <a:effectLst>
            <a:outerShdw blurRad="50800" dist="38100" algn="l" rotWithShape="0">
              <a:prstClr val="black">
                <a:alpha val="40000"/>
              </a:prstClr>
            </a:outerShdw>
          </a:effectLst>
        </p:spPr>
      </p:pic>
      <p:pic>
        <p:nvPicPr>
          <p:cNvPr id="12" name="Picture 11" descr="A person standing in a room&#10;&#10;Description automatically generated">
            <a:extLst>
              <a:ext uri="{FF2B5EF4-FFF2-40B4-BE49-F238E27FC236}">
                <a16:creationId xmlns:a16="http://schemas.microsoft.com/office/drawing/2014/main" id="{E635CA08-57AB-4351-86AA-E885FBB66EFA}"/>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8629228" y="5260865"/>
            <a:ext cx="4785418" cy="3194267"/>
          </a:xfrm>
          <a:prstGeom prst="rect">
            <a:avLst/>
          </a:prstGeom>
          <a:effectLst>
            <a:outerShdw blurRad="50800" dist="38100" algn="l" rotWithShape="0">
              <a:prstClr val="black">
                <a:alpha val="40000"/>
              </a:prstClr>
            </a:outerShdw>
          </a:effectLst>
        </p:spPr>
      </p:pic>
      <p:pic>
        <p:nvPicPr>
          <p:cNvPr id="9" name="Picture 8" descr="A picture containing food&#10;&#10;Description automatically generated">
            <a:extLst>
              <a:ext uri="{FF2B5EF4-FFF2-40B4-BE49-F238E27FC236}">
                <a16:creationId xmlns:a16="http://schemas.microsoft.com/office/drawing/2014/main" id="{3B126A24-6413-4375-B0EE-13C39D4E39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4245" y="6116630"/>
            <a:ext cx="6383764" cy="1268480"/>
          </a:xfrm>
          <a:prstGeom prst="rect">
            <a:avLst/>
          </a:prstGeom>
          <a:ln>
            <a:noFill/>
          </a:ln>
        </p:spPr>
      </p:pic>
      <p:pic>
        <p:nvPicPr>
          <p:cNvPr id="15" name="Picture 14" descr="A van parked in front of a building&#10;&#10;Description automatically generated">
            <a:extLst>
              <a:ext uri="{FF2B5EF4-FFF2-40B4-BE49-F238E27FC236}">
                <a16:creationId xmlns:a16="http://schemas.microsoft.com/office/drawing/2014/main" id="{823F4F25-4D4D-4BBE-9E75-9DBC75253839}"/>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10789" b="-10788"/>
          <a:stretch/>
        </p:blipFill>
        <p:spPr>
          <a:xfrm>
            <a:off x="8932529" y="5268222"/>
            <a:ext cx="4785418" cy="3581478"/>
          </a:xfrm>
          <a:prstGeom prst="rect">
            <a:avLst/>
          </a:prstGeom>
          <a:effectLst>
            <a:outerShdw blurRad="50800" dist="38100" algn="l" rotWithShape="0">
              <a:prstClr val="black">
                <a:alpha val="40000"/>
              </a:prstClr>
            </a:outerShdw>
          </a:effectLst>
        </p:spPr>
      </p:pic>
      <p:sp>
        <p:nvSpPr>
          <p:cNvPr id="16" name="TextBox 15">
            <a:extLst>
              <a:ext uri="{FF2B5EF4-FFF2-40B4-BE49-F238E27FC236}">
                <a16:creationId xmlns:a16="http://schemas.microsoft.com/office/drawing/2014/main" id="{B3DC1B0D-69EC-44CA-8161-42C561848489}"/>
              </a:ext>
            </a:extLst>
          </p:cNvPr>
          <p:cNvSpPr txBox="1"/>
          <p:nvPr/>
        </p:nvSpPr>
        <p:spPr>
          <a:xfrm>
            <a:off x="1945506" y="8849700"/>
            <a:ext cx="21382646" cy="4022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defRPr sz="4000" b="0">
                <a:solidFill>
                  <a:srgbClr val="303030"/>
                </a:solidFill>
                <a:latin typeface="HK Grotesk Pro Book"/>
                <a:ea typeface="HK Grotesk Pro Book"/>
                <a:cs typeface="HK Grotesk Pro Book"/>
                <a:sym typeface="HK Grotesk Pro Book"/>
              </a:defRPr>
            </a:pPr>
            <a:r>
              <a:rPr lang="en-US" sz="3600" b="0" dirty="0">
                <a:solidFill>
                  <a:schemeClr val="tx1"/>
                </a:solidFill>
                <a:latin typeface="HK Grotesk Pro Bold" panose="00000800000000000000"/>
              </a:rPr>
              <a:t>For hundreds of seniors in Cluj, isolation is a permanent, imposed lifestyle. With no resources, these senior citizens depend on the „Meal on wheels” program of the Maltese Relief Service in Romania for the certainty of a hot meal every day. </a:t>
            </a:r>
          </a:p>
          <a:p>
            <a:pPr algn="l">
              <a:defRPr sz="4000" b="0">
                <a:solidFill>
                  <a:srgbClr val="303030"/>
                </a:solidFill>
                <a:latin typeface="HK Grotesk Pro Book"/>
                <a:ea typeface="HK Grotesk Pro Book"/>
                <a:cs typeface="HK Grotesk Pro Book"/>
                <a:sym typeface="HK Grotesk Pro Book"/>
              </a:defRPr>
            </a:pPr>
            <a:endParaRPr lang="en-US" sz="3600" b="0" dirty="0">
              <a:solidFill>
                <a:schemeClr val="tx1"/>
              </a:solidFill>
              <a:latin typeface="HK Grotesk Pro Bold" panose="00000800000000000000"/>
            </a:endParaRPr>
          </a:p>
          <a:p>
            <a:pPr algn="l">
              <a:defRPr sz="4000" b="0">
                <a:solidFill>
                  <a:srgbClr val="303030"/>
                </a:solidFill>
                <a:latin typeface="HK Grotesk Pro Book"/>
                <a:ea typeface="HK Grotesk Pro Book"/>
                <a:cs typeface="HK Grotesk Pro Book"/>
                <a:sym typeface="HK Grotesk Pro Book"/>
              </a:defRPr>
            </a:pPr>
            <a:r>
              <a:rPr lang="en-US" sz="3600" dirty="0"/>
              <a:t>Without this program, some seniors would not even speak to anyone for days. They would just keep living in a city of hundreds of thousands of people, none of whom are thinking about them. </a:t>
            </a:r>
          </a:p>
          <a:p>
            <a:pPr algn="l">
              <a:defRPr sz="4000" b="0">
                <a:solidFill>
                  <a:srgbClr val="303030"/>
                </a:solidFill>
                <a:latin typeface="HK Grotesk Pro Book"/>
                <a:ea typeface="HK Grotesk Pro Book"/>
                <a:cs typeface="HK Grotesk Pro Book"/>
                <a:sym typeface="HK Grotesk Pro Book"/>
              </a:defRPr>
            </a:pPr>
            <a:endParaRPr lang="en-US" sz="3600" b="0" dirty="0">
              <a:solidFill>
                <a:schemeClr val="tx1"/>
              </a:solidFill>
              <a:latin typeface="HK Grotesk Pro Bold" panose="00000800000000000000"/>
            </a:endParaRPr>
          </a:p>
        </p:txBody>
      </p:sp>
    </p:spTree>
    <p:extLst>
      <p:ext uri="{BB962C8B-B14F-4D97-AF65-F5344CB8AC3E}">
        <p14:creationId xmlns:p14="http://schemas.microsoft.com/office/powerpoint/2010/main" val="326455448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2"/>
          <a:stretch>
            <a:fillRect/>
          </a:stretch>
        </p:blipFill>
        <p:spPr>
          <a:xfrm>
            <a:off x="127000" y="127000"/>
            <a:ext cx="1905000" cy="1905000"/>
          </a:xfrm>
          <a:prstGeom prst="rect">
            <a:avLst/>
          </a:prstGeom>
          <a:ln w="12700">
            <a:miter lim="400000"/>
          </a:ln>
        </p:spPr>
      </p:pic>
      <p:sp>
        <p:nvSpPr>
          <p:cNvPr id="8" name="Title of presentation">
            <a:extLst>
              <a:ext uri="{FF2B5EF4-FFF2-40B4-BE49-F238E27FC236}">
                <a16:creationId xmlns:a16="http://schemas.microsoft.com/office/drawing/2014/main" id="{D7B2DFB1-C368-4271-BB42-CB98D186148A}"/>
              </a:ext>
            </a:extLst>
          </p:cNvPr>
          <p:cNvSpPr txBox="1"/>
          <p:nvPr/>
        </p:nvSpPr>
        <p:spPr>
          <a:xfrm>
            <a:off x="2032001" y="2845778"/>
            <a:ext cx="16534296" cy="1252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r>
              <a:rPr lang="en-GB" sz="7200" b="1" dirty="0">
                <a:latin typeface="HK Grotesk Pro Bold" panose="00000800000000000000" pitchFamily="2" charset="0"/>
                <a:ea typeface="Flama Book" charset="0"/>
                <a:cs typeface="Flama Book" charset="0"/>
              </a:rPr>
              <a:t>2020: </a:t>
            </a:r>
            <a:r>
              <a:rPr lang="en-US" sz="7200" b="1" dirty="0">
                <a:latin typeface="HK Grotesk Pro Bold" panose="00000800000000000000" pitchFamily="2" charset="0"/>
                <a:ea typeface="Flama Book" charset="0"/>
                <a:cs typeface="Flama Book" charset="0"/>
              </a:rPr>
              <a:t>Participation packages</a:t>
            </a:r>
            <a:endParaRPr lang="en-GB" sz="7200" b="1" dirty="0">
              <a:latin typeface="HK Grotesk Pro Bold" panose="00000800000000000000" pitchFamily="2" charset="0"/>
              <a:ea typeface="Flama Extrabold" charset="0"/>
              <a:cs typeface="Flama Extrabold" charset="0"/>
            </a:endParaRPr>
          </a:p>
        </p:txBody>
      </p:sp>
      <p:pic>
        <p:nvPicPr>
          <p:cNvPr id="2" name="Picture 1">
            <a:extLst>
              <a:ext uri="{FF2B5EF4-FFF2-40B4-BE49-F238E27FC236}">
                <a16:creationId xmlns:a16="http://schemas.microsoft.com/office/drawing/2014/main" id="{BDC00D9F-9AC6-4C57-BDC6-02486C83C5B8}"/>
              </a:ext>
            </a:extLst>
          </p:cNvPr>
          <p:cNvPicPr>
            <a:picLocks noChangeAspect="1"/>
          </p:cNvPicPr>
          <p:nvPr/>
        </p:nvPicPr>
        <p:blipFill rotWithShape="1">
          <a:blip r:embed="rId3"/>
          <a:srcRect b="17698"/>
          <a:stretch/>
        </p:blipFill>
        <p:spPr>
          <a:xfrm>
            <a:off x="1636065" y="4098043"/>
            <a:ext cx="8422336" cy="7812551"/>
          </a:xfrm>
          <a:prstGeom prst="rect">
            <a:avLst/>
          </a:prstGeom>
        </p:spPr>
      </p:pic>
      <p:sp>
        <p:nvSpPr>
          <p:cNvPr id="13" name="Paragraph: Dacă locuiești la oraș, accesul la cele mai importante servicii se afla doar la cativa pasi distanta/de casa  – de la medic la avocat, de la școală la Primărie.…">
            <a:extLst>
              <a:ext uri="{FF2B5EF4-FFF2-40B4-BE49-F238E27FC236}">
                <a16:creationId xmlns:a16="http://schemas.microsoft.com/office/drawing/2014/main" id="{0D060A85-21F3-4E90-8B05-81779FB1826E}"/>
              </a:ext>
            </a:extLst>
          </p:cNvPr>
          <p:cNvSpPr txBox="1"/>
          <p:nvPr/>
        </p:nvSpPr>
        <p:spPr>
          <a:xfrm>
            <a:off x="11179893" y="5079772"/>
            <a:ext cx="11400189" cy="6097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t" anchorCtr="0">
            <a:normAutofit lnSpcReduction="10000"/>
          </a:bodyPr>
          <a:lstStyle/>
          <a:p>
            <a:pPr algn="l">
              <a:lnSpc>
                <a:spcPct val="150000"/>
              </a:lnSpc>
              <a:defRPr sz="4000" b="0">
                <a:solidFill>
                  <a:srgbClr val="303030"/>
                </a:solidFill>
                <a:latin typeface="HK Grotesk Pro Book"/>
                <a:ea typeface="HK Grotesk Pro Book"/>
                <a:cs typeface="HK Grotesk Pro Book"/>
                <a:sym typeface="HK Grotesk Pro Book"/>
              </a:defRPr>
            </a:pPr>
            <a:r>
              <a:rPr lang="en-US" dirty="0"/>
              <a:t>This year, in the context of the logistical challenges imposed by the COVID-19 pandemic, there is no package that includes fitness trackers. </a:t>
            </a:r>
          </a:p>
          <a:p>
            <a:pPr algn="l">
              <a:lnSpc>
                <a:spcPct val="150000"/>
              </a:lnSpc>
              <a:defRPr sz="4000" b="0">
                <a:solidFill>
                  <a:srgbClr val="303030"/>
                </a:solidFill>
                <a:latin typeface="HK Grotesk Pro Book"/>
                <a:ea typeface="HK Grotesk Pro Book"/>
                <a:cs typeface="HK Grotesk Pro Book"/>
                <a:sym typeface="HK Grotesk Pro Book"/>
              </a:defRPr>
            </a:pPr>
            <a:endParaRPr lang="en-US" dirty="0"/>
          </a:p>
          <a:p>
            <a:pPr algn="l">
              <a:lnSpc>
                <a:spcPct val="150000"/>
              </a:lnSpc>
              <a:defRPr sz="4000" b="0">
                <a:solidFill>
                  <a:srgbClr val="303030"/>
                </a:solidFill>
                <a:latin typeface="HK Grotesk Pro Book"/>
                <a:ea typeface="HK Grotesk Pro Book"/>
                <a:cs typeface="HK Grotesk Pro Book"/>
                <a:sym typeface="HK Grotesk Pro Book"/>
              </a:defRPr>
            </a:pPr>
            <a:r>
              <a:rPr lang="en-US" dirty="0"/>
              <a:t>You can participate with your own fitness tracker or track your steps with Google Fit or Apple Health directly on your phone.</a:t>
            </a:r>
          </a:p>
        </p:txBody>
      </p:sp>
    </p:spTree>
    <p:extLst>
      <p:ext uri="{BB962C8B-B14F-4D97-AF65-F5344CB8AC3E}">
        <p14:creationId xmlns:p14="http://schemas.microsoft.com/office/powerpoint/2010/main" val="170937890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0" y="-1"/>
            <a:ext cx="24384000" cy="1268480"/>
          </a:xfrm>
          <a:prstGeom prst="rect">
            <a:avLst/>
          </a:prstGeom>
          <a:solidFill>
            <a:srgbClr val="FFB80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8" name="Logo.png" descr="Logo.png"/>
          <p:cNvPicPr>
            <a:picLocks noChangeAspect="1"/>
          </p:cNvPicPr>
          <p:nvPr/>
        </p:nvPicPr>
        <p:blipFill>
          <a:blip r:embed="rId2"/>
          <a:stretch>
            <a:fillRect/>
          </a:stretch>
        </p:blipFill>
        <p:spPr>
          <a:xfrm>
            <a:off x="127000" y="127000"/>
            <a:ext cx="1905000" cy="1905000"/>
          </a:xfrm>
          <a:prstGeom prst="rect">
            <a:avLst/>
          </a:prstGeom>
          <a:ln w="12700">
            <a:miter lim="400000"/>
          </a:ln>
        </p:spPr>
      </p:pic>
      <p:sp>
        <p:nvSpPr>
          <p:cNvPr id="131" name="Paragraph: Dacă locuiești la oraș, accesul la cele mai importante servicii se afla doar la cativa pasi distanta/de casa  – de la medic la avocat, de la școală la Primărie.…"/>
          <p:cNvSpPr txBox="1"/>
          <p:nvPr/>
        </p:nvSpPr>
        <p:spPr>
          <a:xfrm>
            <a:off x="2452586" y="5902735"/>
            <a:ext cx="6896872" cy="6097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t" anchorCtr="0">
            <a:normAutofit fontScale="92500" lnSpcReduction="20000"/>
          </a:bodyPr>
          <a:lstStyle/>
          <a:p>
            <a:pPr>
              <a:lnSpc>
                <a:spcPct val="150000"/>
              </a:lnSpc>
              <a:defRPr sz="4000" b="0">
                <a:solidFill>
                  <a:srgbClr val="303030"/>
                </a:solidFill>
                <a:latin typeface="HK Grotesk Pro Book"/>
                <a:ea typeface="HK Grotesk Pro Book"/>
                <a:cs typeface="HK Grotesk Pro Book"/>
                <a:sym typeface="HK Grotesk Pro Book"/>
              </a:defRPr>
            </a:pPr>
            <a:r>
              <a:rPr lang="en-US" dirty="0"/>
              <a:t>Walking Month is launching a challenge of solidarity: take part in the competition this autumn, and 100% of registration fees will be used to ensure that, at least for one year, 120 seniors in Cluj will receive a daily visit from “Meal on wheels”.</a:t>
            </a:r>
          </a:p>
        </p:txBody>
      </p:sp>
      <p:sp>
        <p:nvSpPr>
          <p:cNvPr id="8" name="Title of presentation">
            <a:extLst>
              <a:ext uri="{FF2B5EF4-FFF2-40B4-BE49-F238E27FC236}">
                <a16:creationId xmlns:a16="http://schemas.microsoft.com/office/drawing/2014/main" id="{D7B2DFB1-C368-4271-BB42-CB98D186148A}"/>
              </a:ext>
            </a:extLst>
          </p:cNvPr>
          <p:cNvSpPr txBox="1"/>
          <p:nvPr/>
        </p:nvSpPr>
        <p:spPr>
          <a:xfrm>
            <a:off x="2032000" y="4031997"/>
            <a:ext cx="7738044" cy="1252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0000" b="0">
                <a:solidFill>
                  <a:srgbClr val="303030"/>
                </a:solidFill>
                <a:latin typeface="HK Compression"/>
                <a:ea typeface="HK Compression"/>
                <a:cs typeface="HK Compression"/>
                <a:sym typeface="HK Compression"/>
              </a:defRPr>
            </a:lvl1pPr>
          </a:lstStyle>
          <a:p>
            <a:pPr marL="7938" algn="ctr"/>
            <a:r>
              <a:rPr lang="en-US" sz="7200" b="1" dirty="0">
                <a:latin typeface="HK Grotesk Pro Bold" panose="00000800000000000000" pitchFamily="2" charset="0"/>
                <a:ea typeface="Flama Book" charset="0"/>
                <a:cs typeface="Flama Book" charset="0"/>
              </a:rPr>
              <a:t>Get involved!</a:t>
            </a:r>
            <a:endParaRPr lang="en-GB" sz="7200" b="1" dirty="0">
              <a:latin typeface="HK Grotesk Pro Bold" panose="00000800000000000000" pitchFamily="2" charset="0"/>
              <a:ea typeface="Flama Extrabold" charset="0"/>
              <a:cs typeface="Flama Extrabold" charset="0"/>
            </a:endParaRPr>
          </a:p>
        </p:txBody>
      </p:sp>
      <p:pic>
        <p:nvPicPr>
          <p:cNvPr id="3" name="Picture 2" descr="A person standing in a room&#10;&#10;Description automatically generated">
            <a:extLst>
              <a:ext uri="{FF2B5EF4-FFF2-40B4-BE49-F238E27FC236}">
                <a16:creationId xmlns:a16="http://schemas.microsoft.com/office/drawing/2014/main" id="{EA4AAA34-6E02-40B7-A7F4-45C236580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7460" y="3800320"/>
            <a:ext cx="12283828" cy="819945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30434454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857</TotalTime>
  <Words>1152</Words>
  <Application>Microsoft Office PowerPoint</Application>
  <PresentationFormat>Custom</PresentationFormat>
  <Paragraphs>89</Paragraphs>
  <Slides>17</Slides>
  <Notes>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Arial</vt:lpstr>
      <vt:lpstr>Courier New</vt:lpstr>
      <vt:lpstr>Helvetica Light</vt:lpstr>
      <vt:lpstr>Helvetica Neue</vt:lpstr>
      <vt:lpstr>Helvetica Neue Light</vt:lpstr>
      <vt:lpstr>Helvetica Neue Medium</vt:lpstr>
      <vt:lpstr>Helvetica Neue Thin</vt:lpstr>
      <vt:lpstr>HK Compression</vt:lpstr>
      <vt:lpstr>HK Compression Heavy Condensed</vt:lpstr>
      <vt:lpstr>HK Grotesk bold</vt:lpstr>
      <vt:lpstr>HK Grotesk Pro</vt:lpstr>
      <vt:lpstr>HK Grotesk Pro Bold</vt:lpstr>
      <vt:lpstr>HK Grotesk Pro Book</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Oana Pencu</dc:creator>
  <cp:lastModifiedBy>Oana Pencu</cp:lastModifiedBy>
  <cp:revision>52</cp:revision>
  <dcterms:modified xsi:type="dcterms:W3CDTF">2020-08-21T07:28:53Z</dcterms:modified>
</cp:coreProperties>
</file>