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5" r:id="rId2"/>
    <p:sldId id="274" r:id="rId3"/>
    <p:sldId id="277" r:id="rId4"/>
    <p:sldId id="278" r:id="rId5"/>
    <p:sldId id="279" r:id="rId6"/>
    <p:sldId id="276" r:id="rId7"/>
    <p:sldId id="284" r:id="rId8"/>
    <p:sldId id="285" r:id="rId9"/>
    <p:sldId id="283" r:id="rId10"/>
    <p:sldId id="286" r:id="rId11"/>
    <p:sldId id="288" r:id="rId12"/>
    <p:sldId id="265" r:id="rId13"/>
    <p:sldId id="264" r:id="rId14"/>
    <p:sldId id="260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779"/>
    <a:srgbClr val="3B689F"/>
    <a:srgbClr val="DEEBF7"/>
    <a:srgbClr val="C5E1F3"/>
    <a:srgbClr val="74BBEC"/>
    <a:srgbClr val="5EB8E0"/>
    <a:srgbClr val="BA2643"/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6443" autoAdjust="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14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28DB1-1E08-400D-9E19-3BA645D9822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A7EF8-69EB-40BB-9047-4CC92182A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5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86EA-A4A0-41DA-8E44-443A8436CB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8BC1-F45B-4098-A656-80E083B98C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86EA-A4A0-41DA-8E44-443A8436CB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2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8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8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1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1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5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3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5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0161-290E-44A8-A2D3-679DA792C7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CB74-D7F7-45A8-9D88-6D7861809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ltravel.ro/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143000" y="5174354"/>
            <a:ext cx="895181" cy="8263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74" name="AutoShape 17" descr="Image result for handshake icon"/>
          <p:cNvSpPr>
            <a:spLocks noChangeAspect="1" noChangeArrowheads="1"/>
          </p:cNvSpPr>
          <p:nvPr/>
        </p:nvSpPr>
        <p:spPr bwMode="auto">
          <a:xfrm>
            <a:off x="-1026319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1524001" y="296749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The Digital &amp; Mobile Travel Solution 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137" y="1132467"/>
            <a:ext cx="1760562" cy="12449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016" y="3763747"/>
            <a:ext cx="579197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rgbClr val="3B689F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Search and reservation online engine for all types of travel products</a:t>
            </a:r>
            <a:endParaRPr lang="en-GB" sz="1350" dirty="0">
              <a:solidFill>
                <a:srgbClr val="3B689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B34857-9CC3-40CB-B3A7-336EA760A201}"/>
              </a:ext>
            </a:extLst>
          </p:cNvPr>
          <p:cNvSpPr txBox="1"/>
          <p:nvPr/>
        </p:nvSpPr>
        <p:spPr>
          <a:xfrm>
            <a:off x="2813714" y="4653886"/>
            <a:ext cx="656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</a:t>
            </a:r>
            <a:endParaRPr lang="en-US" b="1" dirty="0">
              <a:solidFill>
                <a:srgbClr val="3B689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94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30" y="204014"/>
            <a:ext cx="8890380" cy="8080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Our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526620"/>
            <a:ext cx="11436824" cy="483076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lvl="0" indent="0">
              <a:lnSpc>
                <a:spcPct val="120000"/>
              </a:lnSpc>
              <a:buNone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74535" y="1012052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274495-5E41-40AB-8CB5-92D8B168C106}"/>
              </a:ext>
            </a:extLst>
          </p:cNvPr>
          <p:cNvSpPr txBox="1"/>
          <p:nvPr/>
        </p:nvSpPr>
        <p:spPr>
          <a:xfrm>
            <a:off x="270111" y="1778249"/>
            <a:ext cx="1101658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Continue our development as technology company in the area of online travel</a:t>
            </a:r>
          </a:p>
          <a:p>
            <a:endParaRPr lang="en-US" sz="2400" dirty="0">
              <a:solidFill>
                <a:srgbClr val="1F4779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Exploit the modular architecture structure, meaning: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Enter new geographies, directly or through partnerships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Establish partnerships with major companies from other sectors, with interest in online business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Add new products, new suppliers </a:t>
            </a:r>
          </a:p>
          <a:p>
            <a:endParaRPr lang="en-US" sz="2400" dirty="0">
              <a:solidFill>
                <a:srgbClr val="1F4779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F4779"/>
                </a:solidFill>
                <a:latin typeface="+mj-lt"/>
                <a:cs typeface="Arial" panose="020B0604020202020204" pitchFamily="34" charset="0"/>
              </a:rPr>
              <a:t>Continue growing the business in Romania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677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453" y="1500327"/>
            <a:ext cx="10515600" cy="2716567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rgbClr val="002060"/>
                </a:solidFill>
              </a:rPr>
              <a:t>Partnership models with large companies interested in online business</a:t>
            </a:r>
            <a:br>
              <a:rPr lang="en-GB" sz="3100" b="1" dirty="0" smtClean="0">
                <a:solidFill>
                  <a:srgbClr val="002060"/>
                </a:solidFill>
              </a:rPr>
            </a:br>
            <a:r>
              <a:rPr lang="en-GB" sz="3100" b="1" dirty="0" smtClean="0">
                <a:solidFill>
                  <a:srgbClr val="002060"/>
                </a:solidFill>
              </a:rPr>
              <a:t/>
            </a:r>
            <a:br>
              <a:rPr lang="en-GB" sz="3100" b="1" dirty="0" smtClean="0">
                <a:solidFill>
                  <a:srgbClr val="002060"/>
                </a:solidFill>
              </a:rPr>
            </a:br>
            <a:r>
              <a:rPr lang="en-GB" sz="3100" b="1" dirty="0" smtClean="0">
                <a:solidFill>
                  <a:srgbClr val="002060"/>
                </a:solidFill>
              </a:rPr>
              <a:t/>
            </a:r>
            <a:br>
              <a:rPr lang="en-GB" sz="3100" b="1" dirty="0" smtClean="0">
                <a:solidFill>
                  <a:srgbClr val="002060"/>
                </a:solidFill>
              </a:rPr>
            </a:br>
            <a:r>
              <a:rPr lang="en-GB" sz="3100" b="1" dirty="0" smtClean="0">
                <a:solidFill>
                  <a:srgbClr val="002060"/>
                </a:solidFill>
              </a:rPr>
              <a:t/>
            </a:r>
            <a:br>
              <a:rPr lang="en-GB" sz="3100" b="1" dirty="0" smtClean="0">
                <a:solidFill>
                  <a:srgbClr val="002060"/>
                </a:solidFill>
              </a:rPr>
            </a:br>
            <a:r>
              <a:rPr lang="en-GB" sz="2800" b="1" dirty="0" smtClean="0">
                <a:solidFill>
                  <a:srgbClr val="002060"/>
                </a:solidFill>
              </a:rPr>
              <a:t>1. </a:t>
            </a:r>
            <a:r>
              <a:rPr lang="en-GB" sz="2400" dirty="0" smtClean="0">
                <a:solidFill>
                  <a:srgbClr val="002060"/>
                </a:solidFill>
              </a:rPr>
              <a:t>Partnership with a major tour operator from a large European country </a:t>
            </a:r>
            <a:r>
              <a:rPr lang="en-GB" sz="2200" dirty="0" smtClean="0">
                <a:solidFill>
                  <a:srgbClr val="002060"/>
                </a:solidFill>
              </a:rPr>
              <a:t/>
            </a:r>
            <a:br>
              <a:rPr lang="en-GB" sz="2200" dirty="0" smtClean="0">
                <a:solidFill>
                  <a:srgbClr val="002060"/>
                </a:solidFill>
              </a:rPr>
            </a:br>
            <a:r>
              <a:rPr lang="en-GB" sz="2200" dirty="0" smtClean="0">
                <a:solidFill>
                  <a:srgbClr val="002060"/>
                </a:solidFill>
              </a:rPr>
              <a:t/>
            </a:r>
            <a:br>
              <a:rPr lang="en-GB" sz="2200" dirty="0" smtClean="0">
                <a:solidFill>
                  <a:srgbClr val="002060"/>
                </a:solidFill>
              </a:rPr>
            </a:br>
            <a:r>
              <a:rPr lang="en-GB" sz="2200" dirty="0">
                <a:solidFill>
                  <a:srgbClr val="002060"/>
                </a:solidFill>
              </a:rPr>
              <a:t/>
            </a:r>
            <a:br>
              <a:rPr lang="en-GB" sz="2200" dirty="0">
                <a:solidFill>
                  <a:srgbClr val="002060"/>
                </a:solidFill>
              </a:rPr>
            </a:br>
            <a:r>
              <a:rPr lang="en-GB" sz="2200" dirty="0" smtClean="0">
                <a:solidFill>
                  <a:srgbClr val="002060"/>
                </a:solidFill>
              </a:rPr>
              <a:t>2.  </a:t>
            </a:r>
            <a:r>
              <a:rPr lang="en-GB" sz="2400" dirty="0" smtClean="0">
                <a:solidFill>
                  <a:srgbClr val="002060"/>
                </a:solidFill>
              </a:rPr>
              <a:t>Partnership with a large European multinational company</a:t>
            </a:r>
            <a:r>
              <a:rPr lang="en-GB" sz="2200" dirty="0" smtClean="0">
                <a:solidFill>
                  <a:srgbClr val="002060"/>
                </a:solidFill>
              </a:rPr>
              <a:t/>
            </a:r>
            <a:br>
              <a:rPr lang="en-GB" sz="2200" dirty="0" smtClean="0">
                <a:solidFill>
                  <a:srgbClr val="002060"/>
                </a:solidFill>
              </a:rPr>
            </a:br>
            <a:r>
              <a:rPr lang="en-GB" sz="2200" b="1" dirty="0">
                <a:solidFill>
                  <a:srgbClr val="002060"/>
                </a:solidFill>
              </a:rPr>
              <a:t/>
            </a:r>
            <a:br>
              <a:rPr lang="en-GB" sz="2200" b="1" dirty="0">
                <a:solidFill>
                  <a:srgbClr val="002060"/>
                </a:solidFill>
              </a:rPr>
            </a:b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53" y="142043"/>
            <a:ext cx="1065922" cy="75488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57557" y="1841977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5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65127"/>
            <a:ext cx="5688130" cy="49212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sz="2100" b="1" dirty="0">
                <a:solidFill>
                  <a:srgbClr val="4472C4">
                    <a:lumMod val="50000"/>
                  </a:srgb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Why Online tourism as a new business 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951858"/>
            <a:ext cx="11382375" cy="5691223"/>
          </a:xfrm>
          <a:ln w="63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dirty="0"/>
              <a:t>The online travel reservation systems are dominating over traditional travel agencies </a:t>
            </a:r>
          </a:p>
          <a:p>
            <a:endParaRPr lang="en-US" sz="2400" dirty="0"/>
          </a:p>
          <a:p>
            <a:r>
              <a:rPr lang="en-US" sz="2200" dirty="0"/>
              <a:t>Clients are chasing the best offers but looking also for safety in online payment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              Our answer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1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15" y="1436914"/>
            <a:ext cx="978111" cy="22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1151" y="1388936"/>
            <a:ext cx="1032577" cy="309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71" y="1385981"/>
            <a:ext cx="925504" cy="26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96" y="1398828"/>
            <a:ext cx="1188117" cy="2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1390040"/>
            <a:ext cx="992193" cy="30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2407192"/>
            <a:ext cx="577679" cy="24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39126" y="3637437"/>
            <a:ext cx="6152824" cy="612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dirty="0">
                <a:solidFill>
                  <a:schemeClr val="tx1"/>
                </a:solidFill>
              </a:rPr>
              <a:t>Combines the benefits of Online travel site and Secure online payment</a:t>
            </a:r>
          </a:p>
        </p:txBody>
      </p:sp>
      <p:sp>
        <p:nvSpPr>
          <p:cNvPr id="18" name="Notched Right Arrow 17"/>
          <p:cNvSpPr/>
          <p:nvPr/>
        </p:nvSpPr>
        <p:spPr>
          <a:xfrm rot="5400000">
            <a:off x="1679544" y="1963902"/>
            <a:ext cx="1112245" cy="3145895"/>
          </a:xfrm>
          <a:prstGeom prst="notchedRightArrow">
            <a:avLst>
              <a:gd name="adj1" fmla="val 50000"/>
              <a:gd name="adj2" fmla="val 52225"/>
            </a:avLst>
          </a:pr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6474" y="4109015"/>
            <a:ext cx="3152774" cy="1700289"/>
          </a:xfrm>
          <a:prstGeom prst="rect">
            <a:avLst/>
          </a:prstGeom>
          <a:solidFill>
            <a:srgbClr val="DEEBF7">
              <a:alpha val="7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002060"/>
                </a:solidFill>
              </a:rPr>
              <a:t>VELTRAVEL.COM</a:t>
            </a:r>
            <a:r>
              <a:rPr lang="en-US" sz="2300" dirty="0" smtClean="0">
                <a:solidFill>
                  <a:srgbClr val="002060"/>
                </a:solidFill>
              </a:rPr>
              <a:t> </a:t>
            </a:r>
            <a:endParaRPr lang="en-US" sz="2300" dirty="0">
              <a:solidFill>
                <a:srgbClr val="002060"/>
              </a:solidFill>
            </a:endParaRPr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442" y="2366918"/>
            <a:ext cx="796386" cy="258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24" y="2154158"/>
            <a:ext cx="986144" cy="762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815" y="2439507"/>
            <a:ext cx="571498" cy="1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2352450"/>
            <a:ext cx="472707" cy="283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19" y="2425872"/>
            <a:ext cx="664277" cy="19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542" y="2300786"/>
            <a:ext cx="743515" cy="38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5639127" y="5246754"/>
            <a:ext cx="6152825" cy="54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Generates more transactions due to extensive offer on the same platform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639126" y="4408301"/>
            <a:ext cx="5695624" cy="556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dirty="0">
                <a:solidFill>
                  <a:schemeClr val="tx1"/>
                </a:solidFill>
              </a:rPr>
              <a:t>New business stream for an established tour operator, addressed to gain new clients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036313" y="3494722"/>
            <a:ext cx="1480582" cy="2434132"/>
            <a:chOff x="6599903" y="2400493"/>
            <a:chExt cx="1835640" cy="3185672"/>
          </a:xfrm>
        </p:grpSpPr>
        <p:sp>
          <p:nvSpPr>
            <p:cNvPr id="40" name="Rectangle 39"/>
            <p:cNvSpPr/>
            <p:nvPr/>
          </p:nvSpPr>
          <p:spPr>
            <a:xfrm>
              <a:off x="6599903" y="2400493"/>
              <a:ext cx="163364" cy="3185672"/>
            </a:xfrm>
            <a:prstGeom prst="rect">
              <a:avLst/>
            </a:prstGeom>
            <a:solidFill>
              <a:schemeClr val="accent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709718" y="2669057"/>
              <a:ext cx="1725825" cy="691981"/>
              <a:chOff x="6689124" y="1709349"/>
              <a:chExt cx="1725825" cy="691981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7722968" y="1709349"/>
                <a:ext cx="691981" cy="69198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689124" y="2010032"/>
                <a:ext cx="1433384" cy="172995"/>
              </a:xfrm>
              <a:prstGeom prst="rect">
                <a:avLst/>
              </a:prstGeom>
              <a:solidFill>
                <a:schemeClr val="accent1">
                  <a:alpha val="9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705599" y="3628766"/>
              <a:ext cx="1725825" cy="691981"/>
              <a:chOff x="6689124" y="1709349"/>
              <a:chExt cx="1725825" cy="691981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7722968" y="1709349"/>
                <a:ext cx="691981" cy="69198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689124" y="2010032"/>
                <a:ext cx="1433384" cy="172995"/>
              </a:xfrm>
              <a:prstGeom prst="rect">
                <a:avLst/>
              </a:prstGeom>
              <a:solidFill>
                <a:schemeClr val="accent1">
                  <a:alpha val="9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693243" y="4604949"/>
              <a:ext cx="1725825" cy="691981"/>
              <a:chOff x="6689124" y="1709349"/>
              <a:chExt cx="1725825" cy="691981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7722968" y="1709349"/>
                <a:ext cx="691981" cy="69198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689124" y="2010032"/>
                <a:ext cx="1433384" cy="172995"/>
              </a:xfrm>
              <a:prstGeom prst="rect">
                <a:avLst/>
              </a:prstGeom>
              <a:solidFill>
                <a:schemeClr val="accent1">
                  <a:alpha val="9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320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9930" y="216480"/>
            <a:ext cx="9033409" cy="4838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lang="en-US" sz="2100" b="1" dirty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524000" y="5756137"/>
            <a:ext cx="1193575" cy="11018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2864913" y="499306"/>
            <a:ext cx="5949386" cy="5641439"/>
            <a:chOff x="2676139" y="905366"/>
            <a:chExt cx="5949386" cy="5641439"/>
          </a:xfrm>
        </p:grpSpPr>
        <p:sp>
          <p:nvSpPr>
            <p:cNvPr id="31" name="Circular Arrow 30"/>
            <p:cNvSpPr/>
            <p:nvPr/>
          </p:nvSpPr>
          <p:spPr>
            <a:xfrm>
              <a:off x="3016489" y="905366"/>
              <a:ext cx="5609036" cy="5609036"/>
            </a:xfrm>
            <a:prstGeom prst="circularArrow">
              <a:avLst>
                <a:gd name="adj1" fmla="val 3486"/>
                <a:gd name="adj2" fmla="val 330680"/>
                <a:gd name="adj3" fmla="val 14750101"/>
                <a:gd name="adj4" fmla="val 16758952"/>
                <a:gd name="adj5" fmla="val 5757"/>
              </a:avLst>
            </a:prstGeom>
            <a:ln w="0"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5090385" y="937769"/>
              <a:ext cx="1321457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64" tIns="74164" rIns="74164" bIns="7416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New Business Line – Online travel products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7141561" y="1865166"/>
              <a:ext cx="1321457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74" tIns="77974" rIns="77974" bIns="7797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New Income Stream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000253" y="5886077"/>
              <a:ext cx="1631592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64" tIns="74164" rIns="74164" bIns="7416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Modular architecture to incorporate other products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2990451" y="4840130"/>
              <a:ext cx="1321457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64" tIns="74164" rIns="74164" bIns="7416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Real Time Reporting &amp; Sales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76139" y="3480909"/>
              <a:ext cx="1321457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64" tIns="74164" rIns="74164" bIns="7416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Internal Travel Portal for Employees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063243" y="1848364"/>
              <a:ext cx="1321457" cy="660728"/>
            </a:xfrm>
            <a:custGeom>
              <a:avLst/>
              <a:gdLst>
                <a:gd name="connsiteX0" fmla="*/ 0 w 1321457"/>
                <a:gd name="connsiteY0" fmla="*/ 110124 h 660728"/>
                <a:gd name="connsiteX1" fmla="*/ 110124 w 1321457"/>
                <a:gd name="connsiteY1" fmla="*/ 0 h 660728"/>
                <a:gd name="connsiteX2" fmla="*/ 1211333 w 1321457"/>
                <a:gd name="connsiteY2" fmla="*/ 0 h 660728"/>
                <a:gd name="connsiteX3" fmla="*/ 1321457 w 1321457"/>
                <a:gd name="connsiteY3" fmla="*/ 110124 h 660728"/>
                <a:gd name="connsiteX4" fmla="*/ 1321457 w 1321457"/>
                <a:gd name="connsiteY4" fmla="*/ 550604 h 660728"/>
                <a:gd name="connsiteX5" fmla="*/ 1211333 w 1321457"/>
                <a:gd name="connsiteY5" fmla="*/ 660728 h 660728"/>
                <a:gd name="connsiteX6" fmla="*/ 110124 w 1321457"/>
                <a:gd name="connsiteY6" fmla="*/ 660728 h 660728"/>
                <a:gd name="connsiteX7" fmla="*/ 0 w 1321457"/>
                <a:gd name="connsiteY7" fmla="*/ 550604 h 660728"/>
                <a:gd name="connsiteX8" fmla="*/ 0 w 1321457"/>
                <a:gd name="connsiteY8" fmla="*/ 110124 h 66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1457" h="660728">
                  <a:moveTo>
                    <a:pt x="0" y="110124"/>
                  </a:moveTo>
                  <a:cubicBezTo>
                    <a:pt x="0" y="49304"/>
                    <a:pt x="49304" y="0"/>
                    <a:pt x="110124" y="0"/>
                  </a:cubicBezTo>
                  <a:lnTo>
                    <a:pt x="1211333" y="0"/>
                  </a:lnTo>
                  <a:cubicBezTo>
                    <a:pt x="1272153" y="0"/>
                    <a:pt x="1321457" y="49304"/>
                    <a:pt x="1321457" y="110124"/>
                  </a:cubicBezTo>
                  <a:lnTo>
                    <a:pt x="1321457" y="550604"/>
                  </a:lnTo>
                  <a:cubicBezTo>
                    <a:pt x="1321457" y="611424"/>
                    <a:pt x="1272153" y="660728"/>
                    <a:pt x="1211333" y="660728"/>
                  </a:cubicBezTo>
                  <a:lnTo>
                    <a:pt x="110124" y="660728"/>
                  </a:lnTo>
                  <a:cubicBezTo>
                    <a:pt x="49304" y="660728"/>
                    <a:pt x="0" y="611424"/>
                    <a:pt x="0" y="550604"/>
                  </a:cubicBezTo>
                  <a:lnTo>
                    <a:pt x="0" y="11012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164" tIns="74164" rIns="74164" bIns="74164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solidFill>
                    <a:srgbClr val="5B9BD5">
                      <a:lumMod val="50000"/>
                    </a:srgbClr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Corporate Travel Solutions</a:t>
              </a:r>
            </a:p>
          </p:txBody>
        </p:sp>
      </p:grp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8939726" y="1684461"/>
            <a:ext cx="671789" cy="288189"/>
            <a:chOff x="8654777" y="2145681"/>
            <a:chExt cx="479198" cy="205570"/>
          </a:xfrm>
        </p:grpSpPr>
        <p:pic>
          <p:nvPicPr>
            <p:cNvPr id="1026" name="Picture 2" descr="https://upload.wikimedia.org/wikipedia/commons/thumb/0/0a/Euro_sign.svg/768px-Euro_sign.svg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1F4779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54777" y="2145681"/>
              <a:ext cx="154178" cy="205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https://upload.wikimedia.org/wikipedia/commons/thumb/0/0a/Euro_sign.svg/768px-Euro_sign.svg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1F4779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5619" y="2145681"/>
              <a:ext cx="154178" cy="205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https://upload.wikimedia.org/wikipedia/commons/thumb/0/0a/Euro_sign.svg/768px-Euro_sign.svg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1F4779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79797" y="2145681"/>
              <a:ext cx="154178" cy="205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Freeform 25"/>
          <p:cNvSpPr>
            <a:spLocks noChangeAspect="1" noEditPoints="1"/>
          </p:cNvSpPr>
          <p:nvPr/>
        </p:nvSpPr>
        <p:spPr bwMode="auto">
          <a:xfrm>
            <a:off x="2032638" y="3179622"/>
            <a:ext cx="591552" cy="486388"/>
          </a:xfrm>
          <a:custGeom>
            <a:avLst/>
            <a:gdLst>
              <a:gd name="T0" fmla="*/ 414 w 444"/>
              <a:gd name="T1" fmla="*/ 172 h 365"/>
              <a:gd name="T2" fmla="*/ 392 w 444"/>
              <a:gd name="T3" fmla="*/ 0 h 365"/>
              <a:gd name="T4" fmla="*/ 0 w 444"/>
              <a:gd name="T5" fmla="*/ 22 h 365"/>
              <a:gd name="T6" fmla="*/ 22 w 444"/>
              <a:gd name="T7" fmla="*/ 283 h 365"/>
              <a:gd name="T8" fmla="*/ 144 w 444"/>
              <a:gd name="T9" fmla="*/ 355 h 365"/>
              <a:gd name="T10" fmla="*/ 118 w 444"/>
              <a:gd name="T11" fmla="*/ 360 h 365"/>
              <a:gd name="T12" fmla="*/ 291 w 444"/>
              <a:gd name="T13" fmla="*/ 365 h 365"/>
              <a:gd name="T14" fmla="*/ 291 w 444"/>
              <a:gd name="T15" fmla="*/ 355 h 365"/>
              <a:gd name="T16" fmla="*/ 254 w 444"/>
              <a:gd name="T17" fmla="*/ 283 h 365"/>
              <a:gd name="T18" fmla="*/ 326 w 444"/>
              <a:gd name="T19" fmla="*/ 348 h 365"/>
              <a:gd name="T20" fmla="*/ 427 w 444"/>
              <a:gd name="T21" fmla="*/ 365 h 365"/>
              <a:gd name="T22" fmla="*/ 444 w 444"/>
              <a:gd name="T23" fmla="*/ 189 h 365"/>
              <a:gd name="T24" fmla="*/ 10 w 444"/>
              <a:gd name="T25" fmla="*/ 22 h 365"/>
              <a:gd name="T26" fmla="*/ 392 w 444"/>
              <a:gd name="T27" fmla="*/ 9 h 365"/>
              <a:gd name="T28" fmla="*/ 404 w 444"/>
              <a:gd name="T29" fmla="*/ 36 h 365"/>
              <a:gd name="T30" fmla="*/ 10 w 444"/>
              <a:gd name="T31" fmla="*/ 22 h 365"/>
              <a:gd name="T32" fmla="*/ 158 w 444"/>
              <a:gd name="T33" fmla="*/ 355 h 365"/>
              <a:gd name="T34" fmla="*/ 245 w 444"/>
              <a:gd name="T35" fmla="*/ 283 h 365"/>
              <a:gd name="T36" fmla="*/ 259 w 444"/>
              <a:gd name="T37" fmla="*/ 355 h 365"/>
              <a:gd name="T38" fmla="*/ 22 w 444"/>
              <a:gd name="T39" fmla="*/ 273 h 365"/>
              <a:gd name="T40" fmla="*/ 10 w 444"/>
              <a:gd name="T41" fmla="*/ 247 h 365"/>
              <a:gd name="T42" fmla="*/ 326 w 444"/>
              <a:gd name="T43" fmla="*/ 273 h 365"/>
              <a:gd name="T44" fmla="*/ 326 w 444"/>
              <a:gd name="T45" fmla="*/ 237 h 365"/>
              <a:gd name="T46" fmla="*/ 10 w 444"/>
              <a:gd name="T47" fmla="*/ 45 h 365"/>
              <a:gd name="T48" fmla="*/ 404 w 444"/>
              <a:gd name="T49" fmla="*/ 172 h 365"/>
              <a:gd name="T50" fmla="*/ 326 w 444"/>
              <a:gd name="T51" fmla="*/ 189 h 365"/>
              <a:gd name="T52" fmla="*/ 427 w 444"/>
              <a:gd name="T53" fmla="*/ 355 h 365"/>
              <a:gd name="T54" fmla="*/ 336 w 444"/>
              <a:gd name="T55" fmla="*/ 348 h 365"/>
              <a:gd name="T56" fmla="*/ 434 w 444"/>
              <a:gd name="T57" fmla="*/ 339 h 365"/>
              <a:gd name="T58" fmla="*/ 434 w 444"/>
              <a:gd name="T59" fmla="*/ 329 h 365"/>
              <a:gd name="T60" fmla="*/ 336 w 444"/>
              <a:gd name="T61" fmla="*/ 205 h 365"/>
              <a:gd name="T62" fmla="*/ 434 w 444"/>
              <a:gd name="T63" fmla="*/ 329 h 365"/>
              <a:gd name="T64" fmla="*/ 336 w 444"/>
              <a:gd name="T65" fmla="*/ 196 h 365"/>
              <a:gd name="T66" fmla="*/ 343 w 444"/>
              <a:gd name="T67" fmla="*/ 181 h 365"/>
              <a:gd name="T68" fmla="*/ 434 w 444"/>
              <a:gd name="T69" fmla="*/ 189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365">
                <a:moveTo>
                  <a:pt x="427" y="172"/>
                </a:moveTo>
                <a:cubicBezTo>
                  <a:pt x="414" y="172"/>
                  <a:pt x="414" y="172"/>
                  <a:pt x="414" y="172"/>
                </a:cubicBezTo>
                <a:cubicBezTo>
                  <a:pt x="414" y="22"/>
                  <a:pt x="414" y="22"/>
                  <a:pt x="414" y="22"/>
                </a:cubicBezTo>
                <a:cubicBezTo>
                  <a:pt x="414" y="10"/>
                  <a:pt x="404" y="0"/>
                  <a:pt x="39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261"/>
                  <a:pt x="0" y="261"/>
                  <a:pt x="0" y="261"/>
                </a:cubicBezTo>
                <a:cubicBezTo>
                  <a:pt x="0" y="273"/>
                  <a:pt x="10" y="283"/>
                  <a:pt x="22" y="283"/>
                </a:cubicBezTo>
                <a:cubicBezTo>
                  <a:pt x="163" y="283"/>
                  <a:pt x="163" y="283"/>
                  <a:pt x="163" y="283"/>
                </a:cubicBezTo>
                <a:cubicBezTo>
                  <a:pt x="161" y="319"/>
                  <a:pt x="154" y="355"/>
                  <a:pt x="144" y="355"/>
                </a:cubicBezTo>
                <a:cubicBezTo>
                  <a:pt x="123" y="355"/>
                  <a:pt x="123" y="355"/>
                  <a:pt x="123" y="355"/>
                </a:cubicBezTo>
                <a:cubicBezTo>
                  <a:pt x="120" y="355"/>
                  <a:pt x="118" y="358"/>
                  <a:pt x="118" y="360"/>
                </a:cubicBezTo>
                <a:cubicBezTo>
                  <a:pt x="118" y="363"/>
                  <a:pt x="120" y="365"/>
                  <a:pt x="123" y="365"/>
                </a:cubicBezTo>
                <a:cubicBezTo>
                  <a:pt x="291" y="365"/>
                  <a:pt x="291" y="365"/>
                  <a:pt x="291" y="365"/>
                </a:cubicBezTo>
                <a:cubicBezTo>
                  <a:pt x="294" y="365"/>
                  <a:pt x="296" y="363"/>
                  <a:pt x="296" y="360"/>
                </a:cubicBezTo>
                <a:cubicBezTo>
                  <a:pt x="296" y="358"/>
                  <a:pt x="294" y="355"/>
                  <a:pt x="291" y="355"/>
                </a:cubicBezTo>
                <a:cubicBezTo>
                  <a:pt x="273" y="355"/>
                  <a:pt x="273" y="355"/>
                  <a:pt x="273" y="355"/>
                </a:cubicBezTo>
                <a:cubicBezTo>
                  <a:pt x="264" y="355"/>
                  <a:pt x="256" y="319"/>
                  <a:pt x="254" y="283"/>
                </a:cubicBezTo>
                <a:cubicBezTo>
                  <a:pt x="326" y="283"/>
                  <a:pt x="326" y="283"/>
                  <a:pt x="326" y="283"/>
                </a:cubicBezTo>
                <a:cubicBezTo>
                  <a:pt x="326" y="348"/>
                  <a:pt x="326" y="348"/>
                  <a:pt x="326" y="348"/>
                </a:cubicBezTo>
                <a:cubicBezTo>
                  <a:pt x="326" y="357"/>
                  <a:pt x="334" y="365"/>
                  <a:pt x="343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36" y="365"/>
                  <a:pt x="444" y="357"/>
                  <a:pt x="444" y="348"/>
                </a:cubicBezTo>
                <a:cubicBezTo>
                  <a:pt x="444" y="189"/>
                  <a:pt x="444" y="189"/>
                  <a:pt x="444" y="189"/>
                </a:cubicBezTo>
                <a:cubicBezTo>
                  <a:pt x="444" y="179"/>
                  <a:pt x="436" y="172"/>
                  <a:pt x="427" y="172"/>
                </a:cubicBezTo>
                <a:close/>
                <a:moveTo>
                  <a:pt x="10" y="22"/>
                </a:moveTo>
                <a:cubicBezTo>
                  <a:pt x="10" y="15"/>
                  <a:pt x="15" y="9"/>
                  <a:pt x="22" y="9"/>
                </a:cubicBezTo>
                <a:cubicBezTo>
                  <a:pt x="392" y="9"/>
                  <a:pt x="392" y="9"/>
                  <a:pt x="392" y="9"/>
                </a:cubicBezTo>
                <a:cubicBezTo>
                  <a:pt x="399" y="9"/>
                  <a:pt x="404" y="15"/>
                  <a:pt x="404" y="22"/>
                </a:cubicBezTo>
                <a:cubicBezTo>
                  <a:pt x="404" y="36"/>
                  <a:pt x="404" y="36"/>
                  <a:pt x="404" y="36"/>
                </a:cubicBezTo>
                <a:cubicBezTo>
                  <a:pt x="10" y="36"/>
                  <a:pt x="10" y="36"/>
                  <a:pt x="10" y="36"/>
                </a:cubicBezTo>
                <a:lnTo>
                  <a:pt x="10" y="22"/>
                </a:lnTo>
                <a:close/>
                <a:moveTo>
                  <a:pt x="259" y="355"/>
                </a:moveTo>
                <a:cubicBezTo>
                  <a:pt x="158" y="355"/>
                  <a:pt x="158" y="355"/>
                  <a:pt x="158" y="355"/>
                </a:cubicBezTo>
                <a:cubicBezTo>
                  <a:pt x="169" y="338"/>
                  <a:pt x="172" y="301"/>
                  <a:pt x="172" y="283"/>
                </a:cubicBezTo>
                <a:cubicBezTo>
                  <a:pt x="245" y="283"/>
                  <a:pt x="245" y="283"/>
                  <a:pt x="245" y="283"/>
                </a:cubicBezTo>
                <a:cubicBezTo>
                  <a:pt x="245" y="290"/>
                  <a:pt x="246" y="305"/>
                  <a:pt x="249" y="320"/>
                </a:cubicBezTo>
                <a:cubicBezTo>
                  <a:pt x="251" y="336"/>
                  <a:pt x="255" y="348"/>
                  <a:pt x="259" y="355"/>
                </a:cubicBezTo>
                <a:close/>
                <a:moveTo>
                  <a:pt x="326" y="273"/>
                </a:moveTo>
                <a:cubicBezTo>
                  <a:pt x="22" y="273"/>
                  <a:pt x="22" y="273"/>
                  <a:pt x="22" y="273"/>
                </a:cubicBezTo>
                <a:cubicBezTo>
                  <a:pt x="15" y="273"/>
                  <a:pt x="10" y="268"/>
                  <a:pt x="10" y="261"/>
                </a:cubicBezTo>
                <a:cubicBezTo>
                  <a:pt x="10" y="247"/>
                  <a:pt x="10" y="247"/>
                  <a:pt x="10" y="247"/>
                </a:cubicBezTo>
                <a:cubicBezTo>
                  <a:pt x="326" y="247"/>
                  <a:pt x="326" y="247"/>
                  <a:pt x="326" y="247"/>
                </a:cubicBezTo>
                <a:lnTo>
                  <a:pt x="326" y="273"/>
                </a:lnTo>
                <a:close/>
                <a:moveTo>
                  <a:pt x="326" y="189"/>
                </a:moveTo>
                <a:cubicBezTo>
                  <a:pt x="326" y="237"/>
                  <a:pt x="326" y="237"/>
                  <a:pt x="326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10" y="45"/>
                  <a:pt x="10" y="45"/>
                  <a:pt x="10" y="45"/>
                </a:cubicBezTo>
                <a:cubicBezTo>
                  <a:pt x="404" y="45"/>
                  <a:pt x="404" y="45"/>
                  <a:pt x="404" y="45"/>
                </a:cubicBezTo>
                <a:cubicBezTo>
                  <a:pt x="404" y="172"/>
                  <a:pt x="404" y="172"/>
                  <a:pt x="40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34" y="172"/>
                  <a:pt x="326" y="179"/>
                  <a:pt x="326" y="189"/>
                </a:cubicBezTo>
                <a:close/>
                <a:moveTo>
                  <a:pt x="434" y="348"/>
                </a:moveTo>
                <a:cubicBezTo>
                  <a:pt x="434" y="352"/>
                  <a:pt x="431" y="355"/>
                  <a:pt x="427" y="355"/>
                </a:cubicBezTo>
                <a:cubicBezTo>
                  <a:pt x="343" y="355"/>
                  <a:pt x="343" y="355"/>
                  <a:pt x="343" y="355"/>
                </a:cubicBezTo>
                <a:cubicBezTo>
                  <a:pt x="339" y="355"/>
                  <a:pt x="336" y="352"/>
                  <a:pt x="336" y="348"/>
                </a:cubicBezTo>
                <a:cubicBezTo>
                  <a:pt x="336" y="339"/>
                  <a:pt x="336" y="339"/>
                  <a:pt x="336" y="339"/>
                </a:cubicBezTo>
                <a:cubicBezTo>
                  <a:pt x="434" y="339"/>
                  <a:pt x="434" y="339"/>
                  <a:pt x="434" y="339"/>
                </a:cubicBezTo>
                <a:lnTo>
                  <a:pt x="434" y="348"/>
                </a:lnTo>
                <a:close/>
                <a:moveTo>
                  <a:pt x="434" y="329"/>
                </a:moveTo>
                <a:cubicBezTo>
                  <a:pt x="336" y="329"/>
                  <a:pt x="336" y="329"/>
                  <a:pt x="336" y="329"/>
                </a:cubicBezTo>
                <a:cubicBezTo>
                  <a:pt x="336" y="205"/>
                  <a:pt x="336" y="205"/>
                  <a:pt x="336" y="205"/>
                </a:cubicBezTo>
                <a:cubicBezTo>
                  <a:pt x="434" y="205"/>
                  <a:pt x="434" y="205"/>
                  <a:pt x="434" y="205"/>
                </a:cubicBezTo>
                <a:lnTo>
                  <a:pt x="434" y="329"/>
                </a:lnTo>
                <a:close/>
                <a:moveTo>
                  <a:pt x="434" y="196"/>
                </a:moveTo>
                <a:cubicBezTo>
                  <a:pt x="336" y="196"/>
                  <a:pt x="336" y="196"/>
                  <a:pt x="336" y="196"/>
                </a:cubicBezTo>
                <a:cubicBezTo>
                  <a:pt x="336" y="189"/>
                  <a:pt x="336" y="189"/>
                  <a:pt x="336" y="189"/>
                </a:cubicBezTo>
                <a:cubicBezTo>
                  <a:pt x="336" y="184"/>
                  <a:pt x="339" y="181"/>
                  <a:pt x="343" y="181"/>
                </a:cubicBezTo>
                <a:cubicBezTo>
                  <a:pt x="427" y="181"/>
                  <a:pt x="427" y="181"/>
                  <a:pt x="427" y="181"/>
                </a:cubicBezTo>
                <a:cubicBezTo>
                  <a:pt x="431" y="181"/>
                  <a:pt x="434" y="184"/>
                  <a:pt x="434" y="189"/>
                </a:cubicBezTo>
                <a:lnTo>
                  <a:pt x="434" y="1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47"/>
          <p:cNvSpPr>
            <a:spLocks noChangeAspect="1" noEditPoints="1"/>
          </p:cNvSpPr>
          <p:nvPr/>
        </p:nvSpPr>
        <p:spPr bwMode="auto">
          <a:xfrm>
            <a:off x="6029429" y="6208775"/>
            <a:ext cx="299439" cy="409430"/>
          </a:xfrm>
          <a:custGeom>
            <a:avLst/>
            <a:gdLst>
              <a:gd name="T0" fmla="*/ 237 w 271"/>
              <a:gd name="T1" fmla="*/ 184 h 461"/>
              <a:gd name="T2" fmla="*/ 221 w 271"/>
              <a:gd name="T3" fmla="*/ 188 h 461"/>
              <a:gd name="T4" fmla="*/ 221 w 271"/>
              <a:gd name="T5" fmla="*/ 182 h 461"/>
              <a:gd name="T6" fmla="*/ 187 w 271"/>
              <a:gd name="T7" fmla="*/ 148 h 461"/>
              <a:gd name="T8" fmla="*/ 171 w 271"/>
              <a:gd name="T9" fmla="*/ 152 h 461"/>
              <a:gd name="T10" fmla="*/ 171 w 271"/>
              <a:gd name="T11" fmla="*/ 146 h 461"/>
              <a:gd name="T12" fmla="*/ 137 w 271"/>
              <a:gd name="T13" fmla="*/ 112 h 461"/>
              <a:gd name="T14" fmla="*/ 119 w 271"/>
              <a:gd name="T15" fmla="*/ 117 h 461"/>
              <a:gd name="T16" fmla="*/ 119 w 271"/>
              <a:gd name="T17" fmla="*/ 34 h 461"/>
              <a:gd name="T18" fmla="*/ 85 w 271"/>
              <a:gd name="T19" fmla="*/ 0 h 461"/>
              <a:gd name="T20" fmla="*/ 51 w 271"/>
              <a:gd name="T21" fmla="*/ 34 h 461"/>
              <a:gd name="T22" fmla="*/ 51 w 271"/>
              <a:gd name="T23" fmla="*/ 178 h 461"/>
              <a:gd name="T24" fmla="*/ 34 w 271"/>
              <a:gd name="T25" fmla="*/ 174 h 461"/>
              <a:gd name="T26" fmla="*/ 0 w 271"/>
              <a:gd name="T27" fmla="*/ 208 h 461"/>
              <a:gd name="T28" fmla="*/ 0 w 271"/>
              <a:gd name="T29" fmla="*/ 325 h 461"/>
              <a:gd name="T30" fmla="*/ 136 w 271"/>
              <a:gd name="T31" fmla="*/ 461 h 461"/>
              <a:gd name="T32" fmla="*/ 271 w 271"/>
              <a:gd name="T33" fmla="*/ 325 h 461"/>
              <a:gd name="T34" fmla="*/ 271 w 271"/>
              <a:gd name="T35" fmla="*/ 218 h 461"/>
              <a:gd name="T36" fmla="*/ 237 w 271"/>
              <a:gd name="T37" fmla="*/ 184 h 461"/>
              <a:gd name="T38" fmla="*/ 262 w 271"/>
              <a:gd name="T39" fmla="*/ 325 h 461"/>
              <a:gd name="T40" fmla="*/ 136 w 271"/>
              <a:gd name="T41" fmla="*/ 451 h 461"/>
              <a:gd name="T42" fmla="*/ 10 w 271"/>
              <a:gd name="T43" fmla="*/ 325 h 461"/>
              <a:gd name="T44" fmla="*/ 10 w 271"/>
              <a:gd name="T45" fmla="*/ 208 h 461"/>
              <a:gd name="T46" fmla="*/ 34 w 271"/>
              <a:gd name="T47" fmla="*/ 183 h 461"/>
              <a:gd name="T48" fmla="*/ 51 w 271"/>
              <a:gd name="T49" fmla="*/ 190 h 461"/>
              <a:gd name="T50" fmla="*/ 51 w 271"/>
              <a:gd name="T51" fmla="*/ 290 h 461"/>
              <a:gd name="T52" fmla="*/ 56 w 271"/>
              <a:gd name="T53" fmla="*/ 295 h 461"/>
              <a:gd name="T54" fmla="*/ 60 w 271"/>
              <a:gd name="T55" fmla="*/ 290 h 461"/>
              <a:gd name="T56" fmla="*/ 60 w 271"/>
              <a:gd name="T57" fmla="*/ 34 h 461"/>
              <a:gd name="T58" fmla="*/ 85 w 271"/>
              <a:gd name="T59" fmla="*/ 9 h 461"/>
              <a:gd name="T60" fmla="*/ 110 w 271"/>
              <a:gd name="T61" fmla="*/ 34 h 461"/>
              <a:gd name="T62" fmla="*/ 110 w 271"/>
              <a:gd name="T63" fmla="*/ 187 h 461"/>
              <a:gd name="T64" fmla="*/ 115 w 271"/>
              <a:gd name="T65" fmla="*/ 191 h 461"/>
              <a:gd name="T66" fmla="*/ 119 w 271"/>
              <a:gd name="T67" fmla="*/ 187 h 461"/>
              <a:gd name="T68" fmla="*/ 119 w 271"/>
              <a:gd name="T69" fmla="*/ 128 h 461"/>
              <a:gd name="T70" fmla="*/ 137 w 271"/>
              <a:gd name="T71" fmla="*/ 121 h 461"/>
              <a:gd name="T72" fmla="*/ 162 w 271"/>
              <a:gd name="T73" fmla="*/ 146 h 461"/>
              <a:gd name="T74" fmla="*/ 162 w 271"/>
              <a:gd name="T75" fmla="*/ 160 h 461"/>
              <a:gd name="T76" fmla="*/ 162 w 271"/>
              <a:gd name="T77" fmla="*/ 161 h 461"/>
              <a:gd name="T78" fmla="*/ 162 w 271"/>
              <a:gd name="T79" fmla="*/ 202 h 461"/>
              <a:gd name="T80" fmla="*/ 166 w 271"/>
              <a:gd name="T81" fmla="*/ 207 h 461"/>
              <a:gd name="T82" fmla="*/ 171 w 271"/>
              <a:gd name="T83" fmla="*/ 202 h 461"/>
              <a:gd name="T84" fmla="*/ 171 w 271"/>
              <a:gd name="T85" fmla="*/ 163 h 461"/>
              <a:gd name="T86" fmla="*/ 187 w 271"/>
              <a:gd name="T87" fmla="*/ 157 h 461"/>
              <a:gd name="T88" fmla="*/ 211 w 271"/>
              <a:gd name="T89" fmla="*/ 182 h 461"/>
              <a:gd name="T90" fmla="*/ 211 w 271"/>
              <a:gd name="T91" fmla="*/ 197 h 461"/>
              <a:gd name="T92" fmla="*/ 211 w 271"/>
              <a:gd name="T93" fmla="*/ 197 h 461"/>
              <a:gd name="T94" fmla="*/ 211 w 271"/>
              <a:gd name="T95" fmla="*/ 219 h 461"/>
              <a:gd name="T96" fmla="*/ 216 w 271"/>
              <a:gd name="T97" fmla="*/ 224 h 461"/>
              <a:gd name="T98" fmla="*/ 221 w 271"/>
              <a:gd name="T99" fmla="*/ 219 h 461"/>
              <a:gd name="T100" fmla="*/ 221 w 271"/>
              <a:gd name="T101" fmla="*/ 199 h 461"/>
              <a:gd name="T102" fmla="*/ 237 w 271"/>
              <a:gd name="T103" fmla="*/ 193 h 461"/>
              <a:gd name="T104" fmla="*/ 262 w 271"/>
              <a:gd name="T105" fmla="*/ 218 h 461"/>
              <a:gd name="T106" fmla="*/ 262 w 271"/>
              <a:gd name="T107" fmla="*/ 325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71" h="461">
                <a:moveTo>
                  <a:pt x="237" y="184"/>
                </a:moveTo>
                <a:cubicBezTo>
                  <a:pt x="231" y="184"/>
                  <a:pt x="226" y="185"/>
                  <a:pt x="221" y="188"/>
                </a:cubicBezTo>
                <a:cubicBezTo>
                  <a:pt x="221" y="182"/>
                  <a:pt x="221" y="182"/>
                  <a:pt x="221" y="182"/>
                </a:cubicBezTo>
                <a:cubicBezTo>
                  <a:pt x="221" y="163"/>
                  <a:pt x="205" y="148"/>
                  <a:pt x="187" y="148"/>
                </a:cubicBezTo>
                <a:cubicBezTo>
                  <a:pt x="181" y="148"/>
                  <a:pt x="176" y="149"/>
                  <a:pt x="171" y="152"/>
                </a:cubicBezTo>
                <a:cubicBezTo>
                  <a:pt x="171" y="146"/>
                  <a:pt x="171" y="146"/>
                  <a:pt x="171" y="146"/>
                </a:cubicBezTo>
                <a:cubicBezTo>
                  <a:pt x="171" y="127"/>
                  <a:pt x="156" y="112"/>
                  <a:pt x="137" y="112"/>
                </a:cubicBezTo>
                <a:cubicBezTo>
                  <a:pt x="131" y="112"/>
                  <a:pt x="125" y="113"/>
                  <a:pt x="119" y="117"/>
                </a:cubicBezTo>
                <a:cubicBezTo>
                  <a:pt x="119" y="34"/>
                  <a:pt x="119" y="34"/>
                  <a:pt x="119" y="34"/>
                </a:cubicBezTo>
                <a:cubicBezTo>
                  <a:pt x="119" y="15"/>
                  <a:pt x="104" y="0"/>
                  <a:pt x="85" y="0"/>
                </a:cubicBezTo>
                <a:cubicBezTo>
                  <a:pt x="66" y="0"/>
                  <a:pt x="51" y="15"/>
                  <a:pt x="51" y="34"/>
                </a:cubicBezTo>
                <a:cubicBezTo>
                  <a:pt x="51" y="178"/>
                  <a:pt x="51" y="178"/>
                  <a:pt x="51" y="178"/>
                </a:cubicBezTo>
                <a:cubicBezTo>
                  <a:pt x="46" y="176"/>
                  <a:pt x="40" y="174"/>
                  <a:pt x="34" y="174"/>
                </a:cubicBezTo>
                <a:cubicBezTo>
                  <a:pt x="16" y="174"/>
                  <a:pt x="0" y="189"/>
                  <a:pt x="0" y="208"/>
                </a:cubicBezTo>
                <a:cubicBezTo>
                  <a:pt x="0" y="325"/>
                  <a:pt x="0" y="325"/>
                  <a:pt x="0" y="325"/>
                </a:cubicBezTo>
                <a:cubicBezTo>
                  <a:pt x="0" y="400"/>
                  <a:pt x="61" y="461"/>
                  <a:pt x="136" y="461"/>
                </a:cubicBezTo>
                <a:cubicBezTo>
                  <a:pt x="210" y="461"/>
                  <a:pt x="271" y="400"/>
                  <a:pt x="271" y="325"/>
                </a:cubicBezTo>
                <a:cubicBezTo>
                  <a:pt x="271" y="218"/>
                  <a:pt x="271" y="218"/>
                  <a:pt x="271" y="218"/>
                </a:cubicBezTo>
                <a:cubicBezTo>
                  <a:pt x="271" y="199"/>
                  <a:pt x="256" y="184"/>
                  <a:pt x="237" y="184"/>
                </a:cubicBezTo>
                <a:close/>
                <a:moveTo>
                  <a:pt x="262" y="325"/>
                </a:moveTo>
                <a:cubicBezTo>
                  <a:pt x="262" y="395"/>
                  <a:pt x="205" y="451"/>
                  <a:pt x="136" y="451"/>
                </a:cubicBezTo>
                <a:cubicBezTo>
                  <a:pt x="66" y="451"/>
                  <a:pt x="10" y="395"/>
                  <a:pt x="10" y="325"/>
                </a:cubicBezTo>
                <a:cubicBezTo>
                  <a:pt x="10" y="208"/>
                  <a:pt x="10" y="208"/>
                  <a:pt x="10" y="208"/>
                </a:cubicBezTo>
                <a:cubicBezTo>
                  <a:pt x="10" y="195"/>
                  <a:pt x="21" y="183"/>
                  <a:pt x="34" y="183"/>
                </a:cubicBezTo>
                <a:cubicBezTo>
                  <a:pt x="41" y="183"/>
                  <a:pt x="47" y="186"/>
                  <a:pt x="51" y="190"/>
                </a:cubicBezTo>
                <a:cubicBezTo>
                  <a:pt x="51" y="290"/>
                  <a:pt x="51" y="290"/>
                  <a:pt x="51" y="290"/>
                </a:cubicBezTo>
                <a:cubicBezTo>
                  <a:pt x="51" y="292"/>
                  <a:pt x="53" y="295"/>
                  <a:pt x="56" y="295"/>
                </a:cubicBezTo>
                <a:cubicBezTo>
                  <a:pt x="58" y="295"/>
                  <a:pt x="60" y="292"/>
                  <a:pt x="60" y="290"/>
                </a:cubicBezTo>
                <a:cubicBezTo>
                  <a:pt x="60" y="34"/>
                  <a:pt x="60" y="34"/>
                  <a:pt x="60" y="34"/>
                </a:cubicBezTo>
                <a:cubicBezTo>
                  <a:pt x="60" y="20"/>
                  <a:pt x="72" y="9"/>
                  <a:pt x="85" y="9"/>
                </a:cubicBezTo>
                <a:cubicBezTo>
                  <a:pt x="99" y="9"/>
                  <a:pt x="110" y="20"/>
                  <a:pt x="110" y="34"/>
                </a:cubicBezTo>
                <a:cubicBezTo>
                  <a:pt x="110" y="187"/>
                  <a:pt x="110" y="187"/>
                  <a:pt x="110" y="187"/>
                </a:cubicBezTo>
                <a:cubicBezTo>
                  <a:pt x="110" y="189"/>
                  <a:pt x="112" y="191"/>
                  <a:pt x="115" y="191"/>
                </a:cubicBezTo>
                <a:cubicBezTo>
                  <a:pt x="117" y="191"/>
                  <a:pt x="119" y="189"/>
                  <a:pt x="119" y="187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24" y="124"/>
                  <a:pt x="130" y="121"/>
                  <a:pt x="137" y="121"/>
                </a:cubicBezTo>
                <a:cubicBezTo>
                  <a:pt x="150" y="121"/>
                  <a:pt x="162" y="132"/>
                  <a:pt x="162" y="146"/>
                </a:cubicBezTo>
                <a:cubicBezTo>
                  <a:pt x="162" y="160"/>
                  <a:pt x="162" y="160"/>
                  <a:pt x="162" y="160"/>
                </a:cubicBezTo>
                <a:cubicBezTo>
                  <a:pt x="162" y="160"/>
                  <a:pt x="162" y="161"/>
                  <a:pt x="162" y="161"/>
                </a:cubicBezTo>
                <a:cubicBezTo>
                  <a:pt x="162" y="202"/>
                  <a:pt x="162" y="202"/>
                  <a:pt x="162" y="202"/>
                </a:cubicBezTo>
                <a:cubicBezTo>
                  <a:pt x="162" y="205"/>
                  <a:pt x="164" y="207"/>
                  <a:pt x="166" y="207"/>
                </a:cubicBezTo>
                <a:cubicBezTo>
                  <a:pt x="169" y="207"/>
                  <a:pt x="171" y="205"/>
                  <a:pt x="171" y="202"/>
                </a:cubicBezTo>
                <a:cubicBezTo>
                  <a:pt x="171" y="163"/>
                  <a:pt x="171" y="163"/>
                  <a:pt x="171" y="163"/>
                </a:cubicBezTo>
                <a:cubicBezTo>
                  <a:pt x="175" y="159"/>
                  <a:pt x="181" y="157"/>
                  <a:pt x="187" y="157"/>
                </a:cubicBezTo>
                <a:cubicBezTo>
                  <a:pt x="200" y="157"/>
                  <a:pt x="211" y="168"/>
                  <a:pt x="211" y="182"/>
                </a:cubicBezTo>
                <a:cubicBezTo>
                  <a:pt x="211" y="197"/>
                  <a:pt x="211" y="197"/>
                  <a:pt x="211" y="197"/>
                </a:cubicBezTo>
                <a:cubicBezTo>
                  <a:pt x="211" y="197"/>
                  <a:pt x="211" y="197"/>
                  <a:pt x="211" y="197"/>
                </a:cubicBezTo>
                <a:cubicBezTo>
                  <a:pt x="211" y="219"/>
                  <a:pt x="211" y="219"/>
                  <a:pt x="211" y="219"/>
                </a:cubicBezTo>
                <a:cubicBezTo>
                  <a:pt x="211" y="221"/>
                  <a:pt x="213" y="224"/>
                  <a:pt x="216" y="224"/>
                </a:cubicBezTo>
                <a:cubicBezTo>
                  <a:pt x="219" y="224"/>
                  <a:pt x="221" y="221"/>
                  <a:pt x="221" y="219"/>
                </a:cubicBezTo>
                <a:cubicBezTo>
                  <a:pt x="221" y="199"/>
                  <a:pt x="221" y="199"/>
                  <a:pt x="221" y="199"/>
                </a:cubicBezTo>
                <a:cubicBezTo>
                  <a:pt x="225" y="195"/>
                  <a:pt x="231" y="193"/>
                  <a:pt x="237" y="193"/>
                </a:cubicBezTo>
                <a:cubicBezTo>
                  <a:pt x="250" y="193"/>
                  <a:pt x="262" y="204"/>
                  <a:pt x="262" y="218"/>
                </a:cubicBezTo>
                <a:lnTo>
                  <a:pt x="262" y="3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7"/>
          <p:cNvSpPr>
            <a:spLocks noChangeAspect="1" noEditPoints="1"/>
          </p:cNvSpPr>
          <p:nvPr/>
        </p:nvSpPr>
        <p:spPr bwMode="auto">
          <a:xfrm>
            <a:off x="2583973" y="4768548"/>
            <a:ext cx="369669" cy="429513"/>
          </a:xfrm>
          <a:custGeom>
            <a:avLst/>
            <a:gdLst>
              <a:gd name="T0" fmla="*/ 407 w 413"/>
              <a:gd name="T1" fmla="*/ 364 h 480"/>
              <a:gd name="T2" fmla="*/ 394 w 413"/>
              <a:gd name="T3" fmla="*/ 296 h 480"/>
              <a:gd name="T4" fmla="*/ 353 w 413"/>
              <a:gd name="T5" fmla="*/ 233 h 480"/>
              <a:gd name="T6" fmla="*/ 344 w 413"/>
              <a:gd name="T7" fmla="*/ 29 h 480"/>
              <a:gd name="T8" fmla="*/ 28 w 413"/>
              <a:gd name="T9" fmla="*/ 0 h 480"/>
              <a:gd name="T10" fmla="*/ 0 w 413"/>
              <a:gd name="T11" fmla="*/ 441 h 480"/>
              <a:gd name="T12" fmla="*/ 294 w 413"/>
              <a:gd name="T13" fmla="*/ 469 h 480"/>
              <a:gd name="T14" fmla="*/ 303 w 413"/>
              <a:gd name="T15" fmla="*/ 480 h 480"/>
              <a:gd name="T16" fmla="*/ 307 w 413"/>
              <a:gd name="T17" fmla="*/ 474 h 480"/>
              <a:gd name="T18" fmla="*/ 196 w 413"/>
              <a:gd name="T19" fmla="*/ 367 h 480"/>
              <a:gd name="T20" fmla="*/ 174 w 413"/>
              <a:gd name="T21" fmla="*/ 331 h 480"/>
              <a:gd name="T22" fmla="*/ 195 w 413"/>
              <a:gd name="T23" fmla="*/ 334 h 480"/>
              <a:gd name="T24" fmla="*/ 239 w 413"/>
              <a:gd name="T25" fmla="*/ 363 h 480"/>
              <a:gd name="T26" fmla="*/ 247 w 413"/>
              <a:gd name="T27" fmla="*/ 339 h 480"/>
              <a:gd name="T28" fmla="*/ 195 w 413"/>
              <a:gd name="T29" fmla="*/ 189 h 480"/>
              <a:gd name="T30" fmla="*/ 217 w 413"/>
              <a:gd name="T31" fmla="*/ 201 h 480"/>
              <a:gd name="T32" fmla="*/ 251 w 413"/>
              <a:gd name="T33" fmla="*/ 274 h 480"/>
              <a:gd name="T34" fmla="*/ 260 w 413"/>
              <a:gd name="T35" fmla="*/ 271 h 480"/>
              <a:gd name="T36" fmla="*/ 292 w 413"/>
              <a:gd name="T37" fmla="*/ 259 h 480"/>
              <a:gd name="T38" fmla="*/ 315 w 413"/>
              <a:gd name="T39" fmla="*/ 246 h 480"/>
              <a:gd name="T40" fmla="*/ 335 w 413"/>
              <a:gd name="T41" fmla="*/ 252 h 480"/>
              <a:gd name="T42" fmla="*/ 353 w 413"/>
              <a:gd name="T43" fmla="*/ 243 h 480"/>
              <a:gd name="T44" fmla="*/ 385 w 413"/>
              <a:gd name="T45" fmla="*/ 298 h 480"/>
              <a:gd name="T46" fmla="*/ 398 w 413"/>
              <a:gd name="T47" fmla="*/ 363 h 480"/>
              <a:gd name="T48" fmla="*/ 410 w 413"/>
              <a:gd name="T49" fmla="*/ 419 h 480"/>
              <a:gd name="T50" fmla="*/ 302 w 413"/>
              <a:gd name="T51" fmla="*/ 240 h 480"/>
              <a:gd name="T52" fmla="*/ 260 w 413"/>
              <a:gd name="T53" fmla="*/ 254 h 480"/>
              <a:gd name="T54" fmla="*/ 226 w 413"/>
              <a:gd name="T55" fmla="*/ 198 h 480"/>
              <a:gd name="T56" fmla="*/ 191 w 413"/>
              <a:gd name="T57" fmla="*/ 180 h 480"/>
              <a:gd name="T58" fmla="*/ 238 w 413"/>
              <a:gd name="T59" fmla="*/ 342 h 480"/>
              <a:gd name="T60" fmla="*/ 201 w 413"/>
              <a:gd name="T61" fmla="*/ 326 h 480"/>
              <a:gd name="T62" fmla="*/ 166 w 413"/>
              <a:gd name="T63" fmla="*/ 325 h 480"/>
              <a:gd name="T64" fmla="*/ 190 w 413"/>
              <a:gd name="T65" fmla="*/ 374 h 480"/>
              <a:gd name="T66" fmla="*/ 42 w 413"/>
              <a:gd name="T67" fmla="*/ 378 h 480"/>
              <a:gd name="T68" fmla="*/ 302 w 413"/>
              <a:gd name="T69" fmla="*/ 45 h 480"/>
              <a:gd name="T70" fmla="*/ 335 w 413"/>
              <a:gd name="T71" fmla="*/ 240 h 480"/>
              <a:gd name="T72" fmla="*/ 314 w 413"/>
              <a:gd name="T73" fmla="*/ 237 h 480"/>
              <a:gd name="T74" fmla="*/ 312 w 413"/>
              <a:gd name="T75" fmla="*/ 41 h 480"/>
              <a:gd name="T76" fmla="*/ 37 w 413"/>
              <a:gd name="T77" fmla="*/ 36 h 480"/>
              <a:gd name="T78" fmla="*/ 32 w 413"/>
              <a:gd name="T79" fmla="*/ 383 h 480"/>
              <a:gd name="T80" fmla="*/ 206 w 413"/>
              <a:gd name="T81" fmla="*/ 388 h 480"/>
              <a:gd name="T82" fmla="*/ 288 w 413"/>
              <a:gd name="T83" fmla="*/ 459 h 480"/>
              <a:gd name="T84" fmla="*/ 9 w 413"/>
              <a:gd name="T85" fmla="*/ 441 h 480"/>
              <a:gd name="T86" fmla="*/ 28 w 413"/>
              <a:gd name="T87" fmla="*/ 10 h 480"/>
              <a:gd name="T88" fmla="*/ 335 w 413"/>
              <a:gd name="T89" fmla="*/ 29 h 480"/>
              <a:gd name="T90" fmla="*/ 172 w 413"/>
              <a:gd name="T91" fmla="*/ 449 h 480"/>
              <a:gd name="T92" fmla="*/ 172 w 413"/>
              <a:gd name="T93" fmla="*/ 399 h 480"/>
              <a:gd name="T94" fmla="*/ 172 w 413"/>
              <a:gd name="T95" fmla="*/ 449 h 480"/>
              <a:gd name="T96" fmla="*/ 189 w 413"/>
              <a:gd name="T97" fmla="*/ 423 h 480"/>
              <a:gd name="T98" fmla="*/ 157 w 413"/>
              <a:gd name="T99" fmla="*/ 42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13" h="480">
                <a:moveTo>
                  <a:pt x="412" y="412"/>
                </a:moveTo>
                <a:cubicBezTo>
                  <a:pt x="405" y="398"/>
                  <a:pt x="406" y="380"/>
                  <a:pt x="407" y="364"/>
                </a:cubicBezTo>
                <a:cubicBezTo>
                  <a:pt x="408" y="351"/>
                  <a:pt x="409" y="341"/>
                  <a:pt x="405" y="333"/>
                </a:cubicBezTo>
                <a:cubicBezTo>
                  <a:pt x="402" y="327"/>
                  <a:pt x="398" y="311"/>
                  <a:pt x="394" y="296"/>
                </a:cubicBezTo>
                <a:cubicBezTo>
                  <a:pt x="390" y="279"/>
                  <a:pt x="386" y="263"/>
                  <a:pt x="382" y="255"/>
                </a:cubicBezTo>
                <a:cubicBezTo>
                  <a:pt x="375" y="241"/>
                  <a:pt x="365" y="233"/>
                  <a:pt x="353" y="233"/>
                </a:cubicBezTo>
                <a:cubicBezTo>
                  <a:pt x="350" y="233"/>
                  <a:pt x="347" y="234"/>
                  <a:pt x="344" y="234"/>
                </a:cubicBezTo>
                <a:cubicBezTo>
                  <a:pt x="344" y="29"/>
                  <a:pt x="344" y="29"/>
                  <a:pt x="344" y="29"/>
                </a:cubicBezTo>
                <a:cubicBezTo>
                  <a:pt x="344" y="12"/>
                  <a:pt x="330" y="0"/>
                  <a:pt x="316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14" y="0"/>
                  <a:pt x="0" y="12"/>
                  <a:pt x="0" y="29"/>
                </a:cubicBezTo>
                <a:cubicBezTo>
                  <a:pt x="0" y="441"/>
                  <a:pt x="0" y="441"/>
                  <a:pt x="0" y="441"/>
                </a:cubicBezTo>
                <a:cubicBezTo>
                  <a:pt x="0" y="457"/>
                  <a:pt x="14" y="469"/>
                  <a:pt x="28" y="469"/>
                </a:cubicBezTo>
                <a:cubicBezTo>
                  <a:pt x="294" y="469"/>
                  <a:pt x="294" y="469"/>
                  <a:pt x="294" y="469"/>
                </a:cubicBezTo>
                <a:cubicBezTo>
                  <a:pt x="295" y="472"/>
                  <a:pt x="297" y="475"/>
                  <a:pt x="298" y="478"/>
                </a:cubicBezTo>
                <a:cubicBezTo>
                  <a:pt x="299" y="479"/>
                  <a:pt x="301" y="480"/>
                  <a:pt x="303" y="480"/>
                </a:cubicBezTo>
                <a:cubicBezTo>
                  <a:pt x="303" y="480"/>
                  <a:pt x="304" y="480"/>
                  <a:pt x="305" y="480"/>
                </a:cubicBezTo>
                <a:cubicBezTo>
                  <a:pt x="307" y="479"/>
                  <a:pt x="308" y="476"/>
                  <a:pt x="307" y="474"/>
                </a:cubicBezTo>
                <a:cubicBezTo>
                  <a:pt x="294" y="446"/>
                  <a:pt x="273" y="422"/>
                  <a:pt x="259" y="416"/>
                </a:cubicBezTo>
                <a:cubicBezTo>
                  <a:pt x="251" y="414"/>
                  <a:pt x="217" y="385"/>
                  <a:pt x="196" y="367"/>
                </a:cubicBezTo>
                <a:cubicBezTo>
                  <a:pt x="187" y="359"/>
                  <a:pt x="179" y="352"/>
                  <a:pt x="175" y="349"/>
                </a:cubicBezTo>
                <a:cubicBezTo>
                  <a:pt x="168" y="344"/>
                  <a:pt x="170" y="335"/>
                  <a:pt x="174" y="331"/>
                </a:cubicBezTo>
                <a:cubicBezTo>
                  <a:pt x="175" y="329"/>
                  <a:pt x="181" y="323"/>
                  <a:pt x="188" y="328"/>
                </a:cubicBezTo>
                <a:cubicBezTo>
                  <a:pt x="190" y="329"/>
                  <a:pt x="192" y="331"/>
                  <a:pt x="195" y="334"/>
                </a:cubicBezTo>
                <a:cubicBezTo>
                  <a:pt x="206" y="342"/>
                  <a:pt x="222" y="354"/>
                  <a:pt x="231" y="361"/>
                </a:cubicBezTo>
                <a:cubicBezTo>
                  <a:pt x="234" y="364"/>
                  <a:pt x="238" y="364"/>
                  <a:pt x="239" y="363"/>
                </a:cubicBezTo>
                <a:cubicBezTo>
                  <a:pt x="245" y="361"/>
                  <a:pt x="247" y="350"/>
                  <a:pt x="247" y="341"/>
                </a:cubicBezTo>
                <a:cubicBezTo>
                  <a:pt x="247" y="340"/>
                  <a:pt x="247" y="339"/>
                  <a:pt x="247" y="339"/>
                </a:cubicBezTo>
                <a:cubicBezTo>
                  <a:pt x="188" y="215"/>
                  <a:pt x="188" y="215"/>
                  <a:pt x="188" y="215"/>
                </a:cubicBezTo>
                <a:cubicBezTo>
                  <a:pt x="183" y="205"/>
                  <a:pt x="186" y="193"/>
                  <a:pt x="195" y="189"/>
                </a:cubicBezTo>
                <a:cubicBezTo>
                  <a:pt x="199" y="187"/>
                  <a:pt x="203" y="187"/>
                  <a:pt x="208" y="189"/>
                </a:cubicBezTo>
                <a:cubicBezTo>
                  <a:pt x="212" y="191"/>
                  <a:pt x="215" y="195"/>
                  <a:pt x="217" y="201"/>
                </a:cubicBezTo>
                <a:cubicBezTo>
                  <a:pt x="217" y="201"/>
                  <a:pt x="217" y="201"/>
                  <a:pt x="217" y="202"/>
                </a:cubicBezTo>
                <a:cubicBezTo>
                  <a:pt x="251" y="274"/>
                  <a:pt x="251" y="274"/>
                  <a:pt x="251" y="274"/>
                </a:cubicBezTo>
                <a:cubicBezTo>
                  <a:pt x="252" y="276"/>
                  <a:pt x="255" y="277"/>
                  <a:pt x="257" y="276"/>
                </a:cubicBezTo>
                <a:cubicBezTo>
                  <a:pt x="259" y="276"/>
                  <a:pt x="260" y="274"/>
                  <a:pt x="260" y="271"/>
                </a:cubicBezTo>
                <a:cubicBezTo>
                  <a:pt x="260" y="267"/>
                  <a:pt x="261" y="264"/>
                  <a:pt x="265" y="261"/>
                </a:cubicBezTo>
                <a:cubicBezTo>
                  <a:pt x="272" y="257"/>
                  <a:pt x="284" y="256"/>
                  <a:pt x="292" y="259"/>
                </a:cubicBezTo>
                <a:cubicBezTo>
                  <a:pt x="294" y="260"/>
                  <a:pt x="297" y="259"/>
                  <a:pt x="298" y="257"/>
                </a:cubicBezTo>
                <a:cubicBezTo>
                  <a:pt x="301" y="250"/>
                  <a:pt x="309" y="247"/>
                  <a:pt x="315" y="246"/>
                </a:cubicBezTo>
                <a:cubicBezTo>
                  <a:pt x="322" y="245"/>
                  <a:pt x="328" y="247"/>
                  <a:pt x="331" y="251"/>
                </a:cubicBezTo>
                <a:cubicBezTo>
                  <a:pt x="332" y="252"/>
                  <a:pt x="334" y="253"/>
                  <a:pt x="335" y="252"/>
                </a:cubicBezTo>
                <a:cubicBezTo>
                  <a:pt x="337" y="252"/>
                  <a:pt x="338" y="251"/>
                  <a:pt x="339" y="250"/>
                </a:cubicBezTo>
                <a:cubicBezTo>
                  <a:pt x="341" y="245"/>
                  <a:pt x="347" y="242"/>
                  <a:pt x="353" y="243"/>
                </a:cubicBezTo>
                <a:cubicBezTo>
                  <a:pt x="358" y="243"/>
                  <a:pt x="367" y="245"/>
                  <a:pt x="373" y="259"/>
                </a:cubicBezTo>
                <a:cubicBezTo>
                  <a:pt x="377" y="266"/>
                  <a:pt x="381" y="283"/>
                  <a:pt x="385" y="298"/>
                </a:cubicBezTo>
                <a:cubicBezTo>
                  <a:pt x="389" y="315"/>
                  <a:pt x="393" y="330"/>
                  <a:pt x="397" y="337"/>
                </a:cubicBezTo>
                <a:cubicBezTo>
                  <a:pt x="399" y="342"/>
                  <a:pt x="398" y="353"/>
                  <a:pt x="398" y="363"/>
                </a:cubicBezTo>
                <a:cubicBezTo>
                  <a:pt x="397" y="379"/>
                  <a:pt x="396" y="399"/>
                  <a:pt x="404" y="416"/>
                </a:cubicBezTo>
                <a:cubicBezTo>
                  <a:pt x="405" y="419"/>
                  <a:pt x="408" y="420"/>
                  <a:pt x="410" y="419"/>
                </a:cubicBezTo>
                <a:cubicBezTo>
                  <a:pt x="412" y="417"/>
                  <a:pt x="413" y="415"/>
                  <a:pt x="412" y="412"/>
                </a:cubicBezTo>
                <a:close/>
                <a:moveTo>
                  <a:pt x="302" y="240"/>
                </a:moveTo>
                <a:cubicBezTo>
                  <a:pt x="298" y="243"/>
                  <a:pt x="294" y="246"/>
                  <a:pt x="292" y="249"/>
                </a:cubicBezTo>
                <a:cubicBezTo>
                  <a:pt x="281" y="246"/>
                  <a:pt x="268" y="248"/>
                  <a:pt x="260" y="254"/>
                </a:cubicBezTo>
                <a:cubicBezTo>
                  <a:pt x="258" y="255"/>
                  <a:pt x="256" y="257"/>
                  <a:pt x="254" y="259"/>
                </a:cubicBezTo>
                <a:cubicBezTo>
                  <a:pt x="226" y="198"/>
                  <a:pt x="226" y="198"/>
                  <a:pt x="226" y="198"/>
                </a:cubicBezTo>
                <a:cubicBezTo>
                  <a:pt x="224" y="190"/>
                  <a:pt x="218" y="184"/>
                  <a:pt x="212" y="181"/>
                </a:cubicBezTo>
                <a:cubicBezTo>
                  <a:pt x="205" y="177"/>
                  <a:pt x="197" y="177"/>
                  <a:pt x="191" y="180"/>
                </a:cubicBezTo>
                <a:cubicBezTo>
                  <a:pt x="178" y="187"/>
                  <a:pt x="173" y="204"/>
                  <a:pt x="180" y="219"/>
                </a:cubicBezTo>
                <a:cubicBezTo>
                  <a:pt x="238" y="342"/>
                  <a:pt x="238" y="342"/>
                  <a:pt x="238" y="342"/>
                </a:cubicBezTo>
                <a:cubicBezTo>
                  <a:pt x="237" y="346"/>
                  <a:pt x="237" y="351"/>
                  <a:pt x="236" y="353"/>
                </a:cubicBezTo>
                <a:cubicBezTo>
                  <a:pt x="227" y="345"/>
                  <a:pt x="212" y="334"/>
                  <a:pt x="201" y="326"/>
                </a:cubicBezTo>
                <a:cubicBezTo>
                  <a:pt x="198" y="324"/>
                  <a:pt x="195" y="322"/>
                  <a:pt x="193" y="320"/>
                </a:cubicBezTo>
                <a:cubicBezTo>
                  <a:pt x="184" y="314"/>
                  <a:pt x="173" y="316"/>
                  <a:pt x="166" y="325"/>
                </a:cubicBezTo>
                <a:cubicBezTo>
                  <a:pt x="160" y="334"/>
                  <a:pt x="158" y="348"/>
                  <a:pt x="169" y="357"/>
                </a:cubicBezTo>
                <a:cubicBezTo>
                  <a:pt x="173" y="360"/>
                  <a:pt x="181" y="366"/>
                  <a:pt x="190" y="374"/>
                </a:cubicBezTo>
                <a:cubicBezTo>
                  <a:pt x="192" y="376"/>
                  <a:pt x="193" y="377"/>
                  <a:pt x="195" y="378"/>
                </a:cubicBezTo>
                <a:cubicBezTo>
                  <a:pt x="42" y="378"/>
                  <a:pt x="42" y="378"/>
                  <a:pt x="42" y="378"/>
                </a:cubicBezTo>
                <a:cubicBezTo>
                  <a:pt x="42" y="45"/>
                  <a:pt x="42" y="45"/>
                  <a:pt x="42" y="45"/>
                </a:cubicBezTo>
                <a:cubicBezTo>
                  <a:pt x="302" y="45"/>
                  <a:pt x="302" y="45"/>
                  <a:pt x="302" y="45"/>
                </a:cubicBezTo>
                <a:lnTo>
                  <a:pt x="302" y="240"/>
                </a:lnTo>
                <a:close/>
                <a:moveTo>
                  <a:pt x="335" y="240"/>
                </a:moveTo>
                <a:cubicBezTo>
                  <a:pt x="335" y="240"/>
                  <a:pt x="334" y="241"/>
                  <a:pt x="334" y="241"/>
                </a:cubicBezTo>
                <a:cubicBezTo>
                  <a:pt x="329" y="237"/>
                  <a:pt x="322" y="236"/>
                  <a:pt x="314" y="237"/>
                </a:cubicBezTo>
                <a:cubicBezTo>
                  <a:pt x="313" y="237"/>
                  <a:pt x="313" y="237"/>
                  <a:pt x="312" y="237"/>
                </a:cubicBezTo>
                <a:cubicBezTo>
                  <a:pt x="312" y="41"/>
                  <a:pt x="312" y="41"/>
                  <a:pt x="312" y="41"/>
                </a:cubicBezTo>
                <a:cubicBezTo>
                  <a:pt x="312" y="38"/>
                  <a:pt x="309" y="36"/>
                  <a:pt x="307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4" y="36"/>
                  <a:pt x="32" y="38"/>
                  <a:pt x="32" y="41"/>
                </a:cubicBezTo>
                <a:cubicBezTo>
                  <a:pt x="32" y="383"/>
                  <a:pt x="32" y="383"/>
                  <a:pt x="32" y="383"/>
                </a:cubicBezTo>
                <a:cubicBezTo>
                  <a:pt x="32" y="386"/>
                  <a:pt x="34" y="388"/>
                  <a:pt x="37" y="388"/>
                </a:cubicBezTo>
                <a:cubicBezTo>
                  <a:pt x="206" y="388"/>
                  <a:pt x="206" y="388"/>
                  <a:pt x="206" y="388"/>
                </a:cubicBezTo>
                <a:cubicBezTo>
                  <a:pt x="229" y="408"/>
                  <a:pt x="248" y="423"/>
                  <a:pt x="255" y="425"/>
                </a:cubicBezTo>
                <a:cubicBezTo>
                  <a:pt x="263" y="428"/>
                  <a:pt x="277" y="441"/>
                  <a:pt x="288" y="459"/>
                </a:cubicBezTo>
                <a:cubicBezTo>
                  <a:pt x="28" y="459"/>
                  <a:pt x="28" y="459"/>
                  <a:pt x="28" y="459"/>
                </a:cubicBezTo>
                <a:cubicBezTo>
                  <a:pt x="19" y="459"/>
                  <a:pt x="9" y="452"/>
                  <a:pt x="9" y="441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17"/>
                  <a:pt x="19" y="10"/>
                  <a:pt x="28" y="10"/>
                </a:cubicBezTo>
                <a:cubicBezTo>
                  <a:pt x="316" y="10"/>
                  <a:pt x="316" y="10"/>
                  <a:pt x="316" y="10"/>
                </a:cubicBezTo>
                <a:cubicBezTo>
                  <a:pt x="325" y="10"/>
                  <a:pt x="335" y="17"/>
                  <a:pt x="335" y="29"/>
                </a:cubicBezTo>
                <a:lnTo>
                  <a:pt x="335" y="240"/>
                </a:lnTo>
                <a:close/>
                <a:moveTo>
                  <a:pt x="172" y="449"/>
                </a:moveTo>
                <a:cubicBezTo>
                  <a:pt x="186" y="449"/>
                  <a:pt x="198" y="438"/>
                  <a:pt x="198" y="423"/>
                </a:cubicBezTo>
                <a:cubicBezTo>
                  <a:pt x="198" y="410"/>
                  <a:pt x="186" y="399"/>
                  <a:pt x="172" y="399"/>
                </a:cubicBezTo>
                <a:cubicBezTo>
                  <a:pt x="157" y="399"/>
                  <a:pt x="148" y="411"/>
                  <a:pt x="148" y="423"/>
                </a:cubicBezTo>
                <a:cubicBezTo>
                  <a:pt x="148" y="438"/>
                  <a:pt x="158" y="449"/>
                  <a:pt x="172" y="449"/>
                </a:cubicBezTo>
                <a:close/>
                <a:moveTo>
                  <a:pt x="172" y="408"/>
                </a:moveTo>
                <a:cubicBezTo>
                  <a:pt x="181" y="408"/>
                  <a:pt x="189" y="416"/>
                  <a:pt x="189" y="423"/>
                </a:cubicBezTo>
                <a:cubicBezTo>
                  <a:pt x="189" y="432"/>
                  <a:pt x="181" y="440"/>
                  <a:pt x="172" y="440"/>
                </a:cubicBezTo>
                <a:cubicBezTo>
                  <a:pt x="162" y="440"/>
                  <a:pt x="157" y="431"/>
                  <a:pt x="157" y="423"/>
                </a:cubicBezTo>
                <a:cubicBezTo>
                  <a:pt x="157" y="416"/>
                  <a:pt x="163" y="408"/>
                  <a:pt x="172" y="4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15"/>
          <p:cNvSpPr>
            <a:spLocks noChangeAspect="1" noEditPoints="1"/>
          </p:cNvSpPr>
          <p:nvPr/>
        </p:nvSpPr>
        <p:spPr bwMode="auto">
          <a:xfrm>
            <a:off x="9385080" y="4545564"/>
            <a:ext cx="490703" cy="437741"/>
          </a:xfrm>
          <a:custGeom>
            <a:avLst/>
            <a:gdLst>
              <a:gd name="T0" fmla="*/ 492 w 640"/>
              <a:gd name="T1" fmla="*/ 256 h 621"/>
              <a:gd name="T2" fmla="*/ 421 w 640"/>
              <a:gd name="T3" fmla="*/ 285 h 621"/>
              <a:gd name="T4" fmla="*/ 334 w 640"/>
              <a:gd name="T5" fmla="*/ 147 h 621"/>
              <a:gd name="T6" fmla="*/ 327 w 640"/>
              <a:gd name="T7" fmla="*/ 0 h 621"/>
              <a:gd name="T8" fmla="*/ 320 w 640"/>
              <a:gd name="T9" fmla="*/ 147 h 621"/>
              <a:gd name="T10" fmla="*/ 234 w 640"/>
              <a:gd name="T11" fmla="*/ 286 h 621"/>
              <a:gd name="T12" fmla="*/ 147 w 640"/>
              <a:gd name="T13" fmla="*/ 256 h 621"/>
              <a:gd name="T14" fmla="*/ 0 w 640"/>
              <a:gd name="T15" fmla="*/ 256 h 621"/>
              <a:gd name="T16" fmla="*/ 143 w 640"/>
              <a:gd name="T17" fmla="*/ 281 h 621"/>
              <a:gd name="T18" fmla="*/ 229 w 640"/>
              <a:gd name="T19" fmla="*/ 316 h 621"/>
              <a:gd name="T20" fmla="*/ 206 w 640"/>
              <a:gd name="T21" fmla="*/ 483 h 621"/>
              <a:gd name="T22" fmla="*/ 97 w 640"/>
              <a:gd name="T23" fmla="*/ 548 h 621"/>
              <a:gd name="T24" fmla="*/ 245 w 640"/>
              <a:gd name="T25" fmla="*/ 548 h 621"/>
              <a:gd name="T26" fmla="*/ 278 w 640"/>
              <a:gd name="T27" fmla="*/ 401 h 621"/>
              <a:gd name="T28" fmla="*/ 372 w 640"/>
              <a:gd name="T29" fmla="*/ 404 h 621"/>
              <a:gd name="T30" fmla="*/ 394 w 640"/>
              <a:gd name="T31" fmla="*/ 548 h 621"/>
              <a:gd name="T32" fmla="*/ 542 w 640"/>
              <a:gd name="T33" fmla="*/ 548 h 621"/>
              <a:gd name="T34" fmla="*/ 436 w 640"/>
              <a:gd name="T35" fmla="*/ 481 h 621"/>
              <a:gd name="T36" fmla="*/ 426 w 640"/>
              <a:gd name="T37" fmla="*/ 316 h 621"/>
              <a:gd name="T38" fmla="*/ 496 w 640"/>
              <a:gd name="T39" fmla="*/ 281 h 621"/>
              <a:gd name="T40" fmla="*/ 640 w 640"/>
              <a:gd name="T41" fmla="*/ 256 h 621"/>
              <a:gd name="T42" fmla="*/ 73 w 640"/>
              <a:gd name="T43" fmla="*/ 316 h 621"/>
              <a:gd name="T44" fmla="*/ 73 w 640"/>
              <a:gd name="T45" fmla="*/ 196 h 621"/>
              <a:gd name="T46" fmla="*/ 73 w 640"/>
              <a:gd name="T47" fmla="*/ 316 h 621"/>
              <a:gd name="T48" fmla="*/ 171 w 640"/>
              <a:gd name="T49" fmla="*/ 607 h 621"/>
              <a:gd name="T50" fmla="*/ 171 w 640"/>
              <a:gd name="T51" fmla="*/ 488 h 621"/>
              <a:gd name="T52" fmla="*/ 528 w 640"/>
              <a:gd name="T53" fmla="*/ 548 h 621"/>
              <a:gd name="T54" fmla="*/ 408 w 640"/>
              <a:gd name="T55" fmla="*/ 548 h 621"/>
              <a:gd name="T56" fmla="*/ 528 w 640"/>
              <a:gd name="T57" fmla="*/ 548 h 621"/>
              <a:gd name="T58" fmla="*/ 327 w 640"/>
              <a:gd name="T59" fmla="*/ 14 h 621"/>
              <a:gd name="T60" fmla="*/ 327 w 640"/>
              <a:gd name="T61" fmla="*/ 134 h 621"/>
              <a:gd name="T62" fmla="*/ 327 w 640"/>
              <a:gd name="T63" fmla="*/ 400 h 621"/>
              <a:gd name="T64" fmla="*/ 327 w 640"/>
              <a:gd name="T65" fmla="*/ 232 h 621"/>
              <a:gd name="T66" fmla="*/ 327 w 640"/>
              <a:gd name="T67" fmla="*/ 400 h 621"/>
              <a:gd name="T68" fmla="*/ 508 w 640"/>
              <a:gd name="T69" fmla="*/ 271 h 621"/>
              <a:gd name="T70" fmla="*/ 508 w 640"/>
              <a:gd name="T71" fmla="*/ 271 h 621"/>
              <a:gd name="T72" fmla="*/ 566 w 640"/>
              <a:gd name="T73" fmla="*/ 196 h 621"/>
              <a:gd name="T74" fmla="*/ 566 w 640"/>
              <a:gd name="T75" fmla="*/ 316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0" h="621">
                <a:moveTo>
                  <a:pt x="566" y="182"/>
                </a:moveTo>
                <a:cubicBezTo>
                  <a:pt x="525" y="182"/>
                  <a:pt x="492" y="215"/>
                  <a:pt x="492" y="256"/>
                </a:cubicBezTo>
                <a:cubicBezTo>
                  <a:pt x="492" y="260"/>
                  <a:pt x="492" y="264"/>
                  <a:pt x="493" y="267"/>
                </a:cubicBezTo>
                <a:cubicBezTo>
                  <a:pt x="421" y="285"/>
                  <a:pt x="421" y="285"/>
                  <a:pt x="421" y="285"/>
                </a:cubicBezTo>
                <a:cubicBezTo>
                  <a:pt x="408" y="248"/>
                  <a:pt x="375" y="221"/>
                  <a:pt x="334" y="218"/>
                </a:cubicBezTo>
                <a:cubicBezTo>
                  <a:pt x="334" y="147"/>
                  <a:pt x="334" y="147"/>
                  <a:pt x="334" y="147"/>
                </a:cubicBezTo>
                <a:cubicBezTo>
                  <a:pt x="372" y="144"/>
                  <a:pt x="401" y="112"/>
                  <a:pt x="401" y="74"/>
                </a:cubicBezTo>
                <a:cubicBezTo>
                  <a:pt x="401" y="33"/>
                  <a:pt x="368" y="0"/>
                  <a:pt x="327" y="0"/>
                </a:cubicBezTo>
                <a:cubicBezTo>
                  <a:pt x="287" y="0"/>
                  <a:pt x="254" y="33"/>
                  <a:pt x="254" y="74"/>
                </a:cubicBezTo>
                <a:cubicBezTo>
                  <a:pt x="254" y="112"/>
                  <a:pt x="283" y="144"/>
                  <a:pt x="320" y="147"/>
                </a:cubicBezTo>
                <a:cubicBezTo>
                  <a:pt x="320" y="218"/>
                  <a:pt x="320" y="218"/>
                  <a:pt x="320" y="218"/>
                </a:cubicBezTo>
                <a:cubicBezTo>
                  <a:pt x="280" y="221"/>
                  <a:pt x="246" y="249"/>
                  <a:pt x="234" y="286"/>
                </a:cubicBezTo>
                <a:cubicBezTo>
                  <a:pt x="146" y="267"/>
                  <a:pt x="146" y="267"/>
                  <a:pt x="146" y="267"/>
                </a:cubicBezTo>
                <a:cubicBezTo>
                  <a:pt x="147" y="263"/>
                  <a:pt x="147" y="260"/>
                  <a:pt x="147" y="256"/>
                </a:cubicBezTo>
                <a:cubicBezTo>
                  <a:pt x="147" y="215"/>
                  <a:pt x="114" y="182"/>
                  <a:pt x="73" y="182"/>
                </a:cubicBezTo>
                <a:cubicBezTo>
                  <a:pt x="33" y="182"/>
                  <a:pt x="0" y="215"/>
                  <a:pt x="0" y="256"/>
                </a:cubicBezTo>
                <a:cubicBezTo>
                  <a:pt x="0" y="297"/>
                  <a:pt x="33" y="330"/>
                  <a:pt x="73" y="330"/>
                </a:cubicBezTo>
                <a:cubicBezTo>
                  <a:pt x="105" y="330"/>
                  <a:pt x="133" y="309"/>
                  <a:pt x="143" y="281"/>
                </a:cubicBezTo>
                <a:cubicBezTo>
                  <a:pt x="230" y="300"/>
                  <a:pt x="230" y="300"/>
                  <a:pt x="230" y="300"/>
                </a:cubicBezTo>
                <a:cubicBezTo>
                  <a:pt x="229" y="305"/>
                  <a:pt x="229" y="311"/>
                  <a:pt x="229" y="316"/>
                </a:cubicBezTo>
                <a:cubicBezTo>
                  <a:pt x="229" y="348"/>
                  <a:pt x="244" y="375"/>
                  <a:pt x="267" y="394"/>
                </a:cubicBezTo>
                <a:cubicBezTo>
                  <a:pt x="206" y="483"/>
                  <a:pt x="206" y="483"/>
                  <a:pt x="206" y="483"/>
                </a:cubicBezTo>
                <a:cubicBezTo>
                  <a:pt x="196" y="477"/>
                  <a:pt x="184" y="474"/>
                  <a:pt x="171" y="474"/>
                </a:cubicBezTo>
                <a:cubicBezTo>
                  <a:pt x="130" y="474"/>
                  <a:pt x="97" y="507"/>
                  <a:pt x="97" y="548"/>
                </a:cubicBezTo>
                <a:cubicBezTo>
                  <a:pt x="97" y="588"/>
                  <a:pt x="130" y="621"/>
                  <a:pt x="171" y="621"/>
                </a:cubicBezTo>
                <a:cubicBezTo>
                  <a:pt x="212" y="621"/>
                  <a:pt x="245" y="588"/>
                  <a:pt x="245" y="548"/>
                </a:cubicBezTo>
                <a:cubicBezTo>
                  <a:pt x="245" y="525"/>
                  <a:pt x="234" y="504"/>
                  <a:pt x="218" y="491"/>
                </a:cubicBezTo>
                <a:cubicBezTo>
                  <a:pt x="278" y="401"/>
                  <a:pt x="278" y="401"/>
                  <a:pt x="278" y="401"/>
                </a:cubicBezTo>
                <a:cubicBezTo>
                  <a:pt x="293" y="410"/>
                  <a:pt x="309" y="414"/>
                  <a:pt x="327" y="414"/>
                </a:cubicBezTo>
                <a:cubicBezTo>
                  <a:pt x="343" y="414"/>
                  <a:pt x="359" y="411"/>
                  <a:pt x="372" y="404"/>
                </a:cubicBezTo>
                <a:cubicBezTo>
                  <a:pt x="424" y="489"/>
                  <a:pt x="424" y="489"/>
                  <a:pt x="424" y="489"/>
                </a:cubicBezTo>
                <a:cubicBezTo>
                  <a:pt x="406" y="502"/>
                  <a:pt x="394" y="523"/>
                  <a:pt x="394" y="548"/>
                </a:cubicBezTo>
                <a:cubicBezTo>
                  <a:pt x="394" y="588"/>
                  <a:pt x="427" y="621"/>
                  <a:pt x="468" y="621"/>
                </a:cubicBezTo>
                <a:cubicBezTo>
                  <a:pt x="509" y="621"/>
                  <a:pt x="542" y="588"/>
                  <a:pt x="542" y="548"/>
                </a:cubicBezTo>
                <a:cubicBezTo>
                  <a:pt x="542" y="507"/>
                  <a:pt x="509" y="474"/>
                  <a:pt x="468" y="474"/>
                </a:cubicBezTo>
                <a:cubicBezTo>
                  <a:pt x="456" y="474"/>
                  <a:pt x="446" y="477"/>
                  <a:pt x="436" y="481"/>
                </a:cubicBezTo>
                <a:cubicBezTo>
                  <a:pt x="384" y="396"/>
                  <a:pt x="384" y="396"/>
                  <a:pt x="384" y="396"/>
                </a:cubicBezTo>
                <a:cubicBezTo>
                  <a:pt x="409" y="378"/>
                  <a:pt x="426" y="349"/>
                  <a:pt x="426" y="316"/>
                </a:cubicBezTo>
                <a:cubicBezTo>
                  <a:pt x="426" y="310"/>
                  <a:pt x="425" y="305"/>
                  <a:pt x="424" y="299"/>
                </a:cubicBezTo>
                <a:cubicBezTo>
                  <a:pt x="496" y="281"/>
                  <a:pt x="496" y="281"/>
                  <a:pt x="496" y="281"/>
                </a:cubicBezTo>
                <a:cubicBezTo>
                  <a:pt x="507" y="309"/>
                  <a:pt x="534" y="330"/>
                  <a:pt x="566" y="330"/>
                </a:cubicBezTo>
                <a:cubicBezTo>
                  <a:pt x="606" y="330"/>
                  <a:pt x="640" y="297"/>
                  <a:pt x="640" y="256"/>
                </a:cubicBezTo>
                <a:cubicBezTo>
                  <a:pt x="640" y="215"/>
                  <a:pt x="606" y="182"/>
                  <a:pt x="566" y="182"/>
                </a:cubicBezTo>
                <a:close/>
                <a:moveTo>
                  <a:pt x="73" y="316"/>
                </a:moveTo>
                <a:cubicBezTo>
                  <a:pt x="40" y="316"/>
                  <a:pt x="14" y="289"/>
                  <a:pt x="14" y="256"/>
                </a:cubicBezTo>
                <a:cubicBezTo>
                  <a:pt x="14" y="223"/>
                  <a:pt x="40" y="196"/>
                  <a:pt x="73" y="196"/>
                </a:cubicBezTo>
                <a:cubicBezTo>
                  <a:pt x="106" y="196"/>
                  <a:pt x="133" y="223"/>
                  <a:pt x="133" y="256"/>
                </a:cubicBezTo>
                <a:cubicBezTo>
                  <a:pt x="133" y="289"/>
                  <a:pt x="106" y="316"/>
                  <a:pt x="73" y="316"/>
                </a:cubicBezTo>
                <a:close/>
                <a:moveTo>
                  <a:pt x="231" y="548"/>
                </a:moveTo>
                <a:cubicBezTo>
                  <a:pt x="231" y="581"/>
                  <a:pt x="204" y="607"/>
                  <a:pt x="171" y="607"/>
                </a:cubicBezTo>
                <a:cubicBezTo>
                  <a:pt x="138" y="607"/>
                  <a:pt x="111" y="581"/>
                  <a:pt x="111" y="548"/>
                </a:cubicBezTo>
                <a:cubicBezTo>
                  <a:pt x="111" y="515"/>
                  <a:pt x="138" y="488"/>
                  <a:pt x="171" y="488"/>
                </a:cubicBezTo>
                <a:cubicBezTo>
                  <a:pt x="204" y="488"/>
                  <a:pt x="231" y="515"/>
                  <a:pt x="231" y="548"/>
                </a:cubicBezTo>
                <a:close/>
                <a:moveTo>
                  <a:pt x="528" y="548"/>
                </a:moveTo>
                <a:cubicBezTo>
                  <a:pt x="528" y="581"/>
                  <a:pt x="501" y="607"/>
                  <a:pt x="468" y="607"/>
                </a:cubicBezTo>
                <a:cubicBezTo>
                  <a:pt x="435" y="607"/>
                  <a:pt x="408" y="581"/>
                  <a:pt x="408" y="548"/>
                </a:cubicBezTo>
                <a:cubicBezTo>
                  <a:pt x="408" y="515"/>
                  <a:pt x="435" y="488"/>
                  <a:pt x="468" y="488"/>
                </a:cubicBezTo>
                <a:cubicBezTo>
                  <a:pt x="501" y="488"/>
                  <a:pt x="528" y="515"/>
                  <a:pt x="528" y="548"/>
                </a:cubicBezTo>
                <a:close/>
                <a:moveTo>
                  <a:pt x="268" y="74"/>
                </a:moveTo>
                <a:cubicBezTo>
                  <a:pt x="268" y="41"/>
                  <a:pt x="294" y="14"/>
                  <a:pt x="327" y="14"/>
                </a:cubicBezTo>
                <a:cubicBezTo>
                  <a:pt x="360" y="14"/>
                  <a:pt x="387" y="41"/>
                  <a:pt x="387" y="74"/>
                </a:cubicBezTo>
                <a:cubicBezTo>
                  <a:pt x="387" y="107"/>
                  <a:pt x="360" y="134"/>
                  <a:pt x="327" y="134"/>
                </a:cubicBezTo>
                <a:cubicBezTo>
                  <a:pt x="294" y="134"/>
                  <a:pt x="268" y="107"/>
                  <a:pt x="268" y="74"/>
                </a:cubicBezTo>
                <a:close/>
                <a:moveTo>
                  <a:pt x="327" y="400"/>
                </a:moveTo>
                <a:cubicBezTo>
                  <a:pt x="281" y="400"/>
                  <a:pt x="243" y="363"/>
                  <a:pt x="243" y="316"/>
                </a:cubicBezTo>
                <a:cubicBezTo>
                  <a:pt x="243" y="270"/>
                  <a:pt x="281" y="232"/>
                  <a:pt x="327" y="232"/>
                </a:cubicBezTo>
                <a:cubicBezTo>
                  <a:pt x="374" y="232"/>
                  <a:pt x="412" y="270"/>
                  <a:pt x="412" y="316"/>
                </a:cubicBezTo>
                <a:cubicBezTo>
                  <a:pt x="412" y="363"/>
                  <a:pt x="374" y="400"/>
                  <a:pt x="327" y="400"/>
                </a:cubicBezTo>
                <a:close/>
                <a:moveTo>
                  <a:pt x="566" y="316"/>
                </a:moveTo>
                <a:cubicBezTo>
                  <a:pt x="538" y="316"/>
                  <a:pt x="514" y="297"/>
                  <a:pt x="508" y="271"/>
                </a:cubicBezTo>
                <a:cubicBezTo>
                  <a:pt x="508" y="271"/>
                  <a:pt x="508" y="271"/>
                  <a:pt x="508" y="271"/>
                </a:cubicBezTo>
                <a:cubicBezTo>
                  <a:pt x="508" y="271"/>
                  <a:pt x="508" y="271"/>
                  <a:pt x="508" y="271"/>
                </a:cubicBezTo>
                <a:cubicBezTo>
                  <a:pt x="507" y="266"/>
                  <a:pt x="506" y="261"/>
                  <a:pt x="506" y="256"/>
                </a:cubicBezTo>
                <a:cubicBezTo>
                  <a:pt x="506" y="223"/>
                  <a:pt x="533" y="196"/>
                  <a:pt x="566" y="196"/>
                </a:cubicBezTo>
                <a:cubicBezTo>
                  <a:pt x="599" y="196"/>
                  <a:pt x="626" y="223"/>
                  <a:pt x="626" y="256"/>
                </a:cubicBezTo>
                <a:cubicBezTo>
                  <a:pt x="626" y="289"/>
                  <a:pt x="599" y="316"/>
                  <a:pt x="566" y="3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https://upload.wikimedia.org/wikipedia/commons/thumb/5/51/Simpleicons_Interface_lightbulb-1.svg/500px-Simpleicons_Interface_lightbulb-1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61" y="59739"/>
            <a:ext cx="418325" cy="41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upload.wikimedia.org/wikipedia/commons/thumb/5/5d/Simpleicons_Places_buildings.svg/2000px-Simpleicons_Places_buildings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60" y="1568031"/>
            <a:ext cx="487015" cy="48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AutoShape 17" descr="Image result for handshake icon"/>
          <p:cNvSpPr>
            <a:spLocks noChangeAspect="1" noChangeArrowheads="1"/>
          </p:cNvSpPr>
          <p:nvPr/>
        </p:nvSpPr>
        <p:spPr bwMode="auto">
          <a:xfrm>
            <a:off x="-13684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809" y="251979"/>
            <a:ext cx="1632670" cy="1156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68CD615-A5CA-48B9-974E-D2FA1A86FF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25235" y="3100913"/>
            <a:ext cx="507734" cy="507734"/>
          </a:xfrm>
          <a:prstGeom prst="rect">
            <a:avLst/>
          </a:prstGeom>
        </p:spPr>
      </p:pic>
      <p:sp>
        <p:nvSpPr>
          <p:cNvPr id="39" name="Freeform 36">
            <a:extLst>
              <a:ext uri="{FF2B5EF4-FFF2-40B4-BE49-F238E27FC236}">
                <a16:creationId xmlns:a16="http://schemas.microsoft.com/office/drawing/2014/main" xmlns="" id="{0F8CB5A3-9E36-4765-9AC3-5BE2CC2124DD}"/>
              </a:ext>
            </a:extLst>
          </p:cNvPr>
          <p:cNvSpPr/>
          <p:nvPr/>
        </p:nvSpPr>
        <p:spPr>
          <a:xfrm>
            <a:off x="7966046" y="3070246"/>
            <a:ext cx="1321457" cy="660728"/>
          </a:xfrm>
          <a:custGeom>
            <a:avLst/>
            <a:gdLst>
              <a:gd name="connsiteX0" fmla="*/ 0 w 1321457"/>
              <a:gd name="connsiteY0" fmla="*/ 110124 h 660728"/>
              <a:gd name="connsiteX1" fmla="*/ 110124 w 1321457"/>
              <a:gd name="connsiteY1" fmla="*/ 0 h 660728"/>
              <a:gd name="connsiteX2" fmla="*/ 1211333 w 1321457"/>
              <a:gd name="connsiteY2" fmla="*/ 0 h 660728"/>
              <a:gd name="connsiteX3" fmla="*/ 1321457 w 1321457"/>
              <a:gd name="connsiteY3" fmla="*/ 110124 h 660728"/>
              <a:gd name="connsiteX4" fmla="*/ 1321457 w 1321457"/>
              <a:gd name="connsiteY4" fmla="*/ 550604 h 660728"/>
              <a:gd name="connsiteX5" fmla="*/ 1211333 w 1321457"/>
              <a:gd name="connsiteY5" fmla="*/ 660728 h 660728"/>
              <a:gd name="connsiteX6" fmla="*/ 110124 w 1321457"/>
              <a:gd name="connsiteY6" fmla="*/ 660728 h 660728"/>
              <a:gd name="connsiteX7" fmla="*/ 0 w 1321457"/>
              <a:gd name="connsiteY7" fmla="*/ 550604 h 660728"/>
              <a:gd name="connsiteX8" fmla="*/ 0 w 1321457"/>
              <a:gd name="connsiteY8" fmla="*/ 110124 h 66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457" h="660728">
                <a:moveTo>
                  <a:pt x="0" y="110124"/>
                </a:moveTo>
                <a:cubicBezTo>
                  <a:pt x="0" y="49304"/>
                  <a:pt x="49304" y="0"/>
                  <a:pt x="110124" y="0"/>
                </a:cubicBezTo>
                <a:lnTo>
                  <a:pt x="1211333" y="0"/>
                </a:lnTo>
                <a:cubicBezTo>
                  <a:pt x="1272153" y="0"/>
                  <a:pt x="1321457" y="49304"/>
                  <a:pt x="1321457" y="110124"/>
                </a:cubicBezTo>
                <a:lnTo>
                  <a:pt x="1321457" y="550604"/>
                </a:lnTo>
                <a:cubicBezTo>
                  <a:pt x="1321457" y="611424"/>
                  <a:pt x="1272153" y="660728"/>
                  <a:pt x="1211333" y="660728"/>
                </a:cubicBezTo>
                <a:lnTo>
                  <a:pt x="110124" y="660728"/>
                </a:lnTo>
                <a:cubicBezTo>
                  <a:pt x="49304" y="660728"/>
                  <a:pt x="0" y="611424"/>
                  <a:pt x="0" y="550604"/>
                </a:cubicBezTo>
                <a:lnTo>
                  <a:pt x="0" y="11012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99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64" tIns="74164" rIns="74164" bIns="74164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rgbClr val="5B9BD5">
                    <a:lumMod val="50000"/>
                  </a:srgb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Thousands of Travel Offers Available Worldwide</a:t>
            </a:r>
          </a:p>
        </p:txBody>
      </p:sp>
      <p:sp>
        <p:nvSpPr>
          <p:cNvPr id="44" name="Freeform 35">
            <a:extLst>
              <a:ext uri="{FF2B5EF4-FFF2-40B4-BE49-F238E27FC236}">
                <a16:creationId xmlns:a16="http://schemas.microsoft.com/office/drawing/2014/main" xmlns="" id="{005BBF99-038E-4688-8AE1-BF33B866DD42}"/>
              </a:ext>
            </a:extLst>
          </p:cNvPr>
          <p:cNvSpPr/>
          <p:nvPr/>
        </p:nvSpPr>
        <p:spPr>
          <a:xfrm>
            <a:off x="7652828" y="4434070"/>
            <a:ext cx="1321457" cy="660728"/>
          </a:xfrm>
          <a:custGeom>
            <a:avLst/>
            <a:gdLst>
              <a:gd name="connsiteX0" fmla="*/ 0 w 1321457"/>
              <a:gd name="connsiteY0" fmla="*/ 110124 h 660728"/>
              <a:gd name="connsiteX1" fmla="*/ 110124 w 1321457"/>
              <a:gd name="connsiteY1" fmla="*/ 0 h 660728"/>
              <a:gd name="connsiteX2" fmla="*/ 1211333 w 1321457"/>
              <a:gd name="connsiteY2" fmla="*/ 0 h 660728"/>
              <a:gd name="connsiteX3" fmla="*/ 1321457 w 1321457"/>
              <a:gd name="connsiteY3" fmla="*/ 110124 h 660728"/>
              <a:gd name="connsiteX4" fmla="*/ 1321457 w 1321457"/>
              <a:gd name="connsiteY4" fmla="*/ 550604 h 660728"/>
              <a:gd name="connsiteX5" fmla="*/ 1211333 w 1321457"/>
              <a:gd name="connsiteY5" fmla="*/ 660728 h 660728"/>
              <a:gd name="connsiteX6" fmla="*/ 110124 w 1321457"/>
              <a:gd name="connsiteY6" fmla="*/ 660728 h 660728"/>
              <a:gd name="connsiteX7" fmla="*/ 0 w 1321457"/>
              <a:gd name="connsiteY7" fmla="*/ 550604 h 660728"/>
              <a:gd name="connsiteX8" fmla="*/ 0 w 1321457"/>
              <a:gd name="connsiteY8" fmla="*/ 110124 h 66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457" h="660728">
                <a:moveTo>
                  <a:pt x="0" y="110124"/>
                </a:moveTo>
                <a:cubicBezTo>
                  <a:pt x="0" y="49304"/>
                  <a:pt x="49304" y="0"/>
                  <a:pt x="110124" y="0"/>
                </a:cubicBezTo>
                <a:lnTo>
                  <a:pt x="1211333" y="0"/>
                </a:lnTo>
                <a:cubicBezTo>
                  <a:pt x="1272153" y="0"/>
                  <a:pt x="1321457" y="49304"/>
                  <a:pt x="1321457" y="110124"/>
                </a:cubicBezTo>
                <a:lnTo>
                  <a:pt x="1321457" y="550604"/>
                </a:lnTo>
                <a:cubicBezTo>
                  <a:pt x="1321457" y="611424"/>
                  <a:pt x="1272153" y="660728"/>
                  <a:pt x="1211333" y="660728"/>
                </a:cubicBezTo>
                <a:lnTo>
                  <a:pt x="110124" y="660728"/>
                </a:lnTo>
                <a:cubicBezTo>
                  <a:pt x="49304" y="660728"/>
                  <a:pt x="0" y="611424"/>
                  <a:pt x="0" y="550604"/>
                </a:cubicBezTo>
                <a:lnTo>
                  <a:pt x="0" y="110124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99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164" tIns="74164" rIns="74164" bIns="74164" numCol="1" spcCol="127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>
                <a:solidFill>
                  <a:srgbClr val="5B9BD5">
                    <a:lumMod val="50000"/>
                  </a:srgb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Integrated &amp; Ready to Use Travel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75783" y="700374"/>
            <a:ext cx="1811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</a:t>
            </a:r>
            <a:r>
              <a:rPr lang="en-GB" sz="2000" b="1" dirty="0" smtClean="0">
                <a:solidFill>
                  <a:srgbClr val="002060"/>
                </a:solidFill>
              </a:rPr>
              <a:t>PARTNER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90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1_fb2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" y="859"/>
            <a:ext cx="12190477" cy="685714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-1524000" y="5756137"/>
            <a:ext cx="1193575" cy="11018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96788" y="2163715"/>
            <a:ext cx="3746613" cy="9787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lvl="0" algn="r">
              <a:lnSpc>
                <a:spcPct val="120000"/>
              </a:lnSpc>
              <a:spcBef>
                <a:spcPct val="0"/>
              </a:spcBef>
              <a:defRPr/>
            </a:pP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New travel product for </a:t>
            </a:r>
            <a:r>
              <a:rPr lang="en-US" altLang="en-US" sz="16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PARTNER </a:t>
            </a: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targeted through sales and marketing campaigns – </a:t>
            </a:r>
            <a:r>
              <a:rPr lang="en-US" altLang="en-US" sz="16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See</a:t>
            </a:r>
            <a:r>
              <a:rPr lang="en-US" alt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US" altLang="en-US" sz="16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revenue model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7507876" y="4674605"/>
            <a:ext cx="4007708" cy="6832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   Special offers for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PARTNER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client portfolio –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Discounts/loyalty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7507876" y="2635060"/>
            <a:ext cx="4024184" cy="12741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      Internal travel portal for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PARTNER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employees –best services at the best costs –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Discount on standard Veltravel offer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9930" y="3892744"/>
            <a:ext cx="3746613" cy="8863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Business travel partner – corporate platform &amp; commercial terms for business travel –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Best cost vs. services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85647" y="1359318"/>
            <a:ext cx="2822231" cy="4740299"/>
            <a:chOff x="4559644" y="222120"/>
            <a:chExt cx="3422821" cy="6839686"/>
          </a:xfrm>
        </p:grpSpPr>
        <p:sp>
          <p:nvSpPr>
            <p:cNvPr id="10" name="Rectangle 9"/>
            <p:cNvSpPr/>
            <p:nvPr/>
          </p:nvSpPr>
          <p:spPr>
            <a:xfrm>
              <a:off x="4563762" y="1367480"/>
              <a:ext cx="1664043" cy="1573427"/>
            </a:xfrm>
            <a:prstGeom prst="rect">
              <a:avLst/>
            </a:prstGeom>
            <a:solidFill>
              <a:schemeClr val="accent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06065" y="2187144"/>
              <a:ext cx="1664043" cy="1573427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18422" y="4641456"/>
              <a:ext cx="1664043" cy="1573427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59644" y="3821750"/>
              <a:ext cx="1664043" cy="1573427"/>
            </a:xfrm>
            <a:prstGeom prst="rect">
              <a:avLst/>
            </a:prstGeom>
            <a:solidFill>
              <a:schemeClr val="accent1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20362721">
              <a:off x="6287194" y="897923"/>
              <a:ext cx="649065" cy="613720"/>
            </a:xfrm>
            <a:prstGeom prst="rect">
              <a:avLst/>
            </a:prstGeom>
            <a:solidFill>
              <a:schemeClr val="accent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1570824">
              <a:off x="7118065" y="222120"/>
              <a:ext cx="384058" cy="363144"/>
            </a:xfrm>
            <a:prstGeom prst="rect">
              <a:avLst/>
            </a:prstGeom>
            <a:solidFill>
              <a:schemeClr val="accent1">
                <a:alpha val="9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itle 1"/>
            <p:cNvSpPr txBox="1">
              <a:spLocks/>
            </p:cNvSpPr>
            <p:nvPr/>
          </p:nvSpPr>
          <p:spPr>
            <a:xfrm>
              <a:off x="4782065" y="1740189"/>
              <a:ext cx="1193575" cy="110186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</a:pPr>
              <a:endParaRPr 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>
            <a:xfrm>
              <a:off x="6511111" y="2452803"/>
              <a:ext cx="1193575" cy="110186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</a:pPr>
              <a:endParaRPr 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4806779" y="4132677"/>
              <a:ext cx="1193575" cy="110186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</a:pPr>
              <a:endParaRPr lang="en-US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22" name="Title 1"/>
            <p:cNvSpPr txBox="1">
              <a:spLocks/>
            </p:cNvSpPr>
            <p:nvPr/>
          </p:nvSpPr>
          <p:spPr>
            <a:xfrm>
              <a:off x="6516129" y="4935907"/>
              <a:ext cx="1193575" cy="110186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 lvl="0" algn="ctr">
                <a:lnSpc>
                  <a:spcPct val="90000"/>
                </a:lnSpc>
                <a:spcBef>
                  <a:spcPct val="0"/>
                </a:spcBef>
              </a:pPr>
              <a:endParaRPr 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580237" y="5734399"/>
              <a:ext cx="0" cy="13274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913871" y="5639662"/>
              <a:ext cx="0" cy="1231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957752" y="807308"/>
              <a:ext cx="0" cy="12315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207212" y="5595659"/>
              <a:ext cx="0" cy="12315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88478" y="713087"/>
              <a:ext cx="0" cy="560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itle 1"/>
          <p:cNvSpPr txBox="1">
            <a:spLocks/>
          </p:cNvSpPr>
          <p:nvPr/>
        </p:nvSpPr>
        <p:spPr>
          <a:xfrm>
            <a:off x="579930" y="216480"/>
            <a:ext cx="9033409" cy="4838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100" b="1" dirty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Business Models Generated by </a:t>
            </a:r>
            <a:r>
              <a:rPr lang="en-US" sz="2100" b="1" dirty="0" smtClean="0">
                <a:solidFill>
                  <a:schemeClr val="accent5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Veltravel.com</a:t>
            </a:r>
            <a:endParaRPr lang="en-US" sz="2100" b="1" dirty="0">
              <a:solidFill>
                <a:schemeClr val="accent5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2" name="Picture 13" descr="https://upload.wikimedia.org/wikipedia/commons/thumb/5/5d/Simpleicons_Places_buildings.svg/2000px-Simpleicons_Places_building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803" y="4178400"/>
            <a:ext cx="487015" cy="48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25"/>
          <p:cNvSpPr>
            <a:spLocks noChangeAspect="1" noEditPoints="1"/>
          </p:cNvSpPr>
          <p:nvPr/>
        </p:nvSpPr>
        <p:spPr bwMode="auto">
          <a:xfrm>
            <a:off x="6495128" y="3043943"/>
            <a:ext cx="591552" cy="486388"/>
          </a:xfrm>
          <a:custGeom>
            <a:avLst/>
            <a:gdLst>
              <a:gd name="T0" fmla="*/ 414 w 444"/>
              <a:gd name="T1" fmla="*/ 172 h 365"/>
              <a:gd name="T2" fmla="*/ 392 w 444"/>
              <a:gd name="T3" fmla="*/ 0 h 365"/>
              <a:gd name="T4" fmla="*/ 0 w 444"/>
              <a:gd name="T5" fmla="*/ 22 h 365"/>
              <a:gd name="T6" fmla="*/ 22 w 444"/>
              <a:gd name="T7" fmla="*/ 283 h 365"/>
              <a:gd name="T8" fmla="*/ 144 w 444"/>
              <a:gd name="T9" fmla="*/ 355 h 365"/>
              <a:gd name="T10" fmla="*/ 118 w 444"/>
              <a:gd name="T11" fmla="*/ 360 h 365"/>
              <a:gd name="T12" fmla="*/ 291 w 444"/>
              <a:gd name="T13" fmla="*/ 365 h 365"/>
              <a:gd name="T14" fmla="*/ 291 w 444"/>
              <a:gd name="T15" fmla="*/ 355 h 365"/>
              <a:gd name="T16" fmla="*/ 254 w 444"/>
              <a:gd name="T17" fmla="*/ 283 h 365"/>
              <a:gd name="T18" fmla="*/ 326 w 444"/>
              <a:gd name="T19" fmla="*/ 348 h 365"/>
              <a:gd name="T20" fmla="*/ 427 w 444"/>
              <a:gd name="T21" fmla="*/ 365 h 365"/>
              <a:gd name="T22" fmla="*/ 444 w 444"/>
              <a:gd name="T23" fmla="*/ 189 h 365"/>
              <a:gd name="T24" fmla="*/ 10 w 444"/>
              <a:gd name="T25" fmla="*/ 22 h 365"/>
              <a:gd name="T26" fmla="*/ 392 w 444"/>
              <a:gd name="T27" fmla="*/ 9 h 365"/>
              <a:gd name="T28" fmla="*/ 404 w 444"/>
              <a:gd name="T29" fmla="*/ 36 h 365"/>
              <a:gd name="T30" fmla="*/ 10 w 444"/>
              <a:gd name="T31" fmla="*/ 22 h 365"/>
              <a:gd name="T32" fmla="*/ 158 w 444"/>
              <a:gd name="T33" fmla="*/ 355 h 365"/>
              <a:gd name="T34" fmla="*/ 245 w 444"/>
              <a:gd name="T35" fmla="*/ 283 h 365"/>
              <a:gd name="T36" fmla="*/ 259 w 444"/>
              <a:gd name="T37" fmla="*/ 355 h 365"/>
              <a:gd name="T38" fmla="*/ 22 w 444"/>
              <a:gd name="T39" fmla="*/ 273 h 365"/>
              <a:gd name="T40" fmla="*/ 10 w 444"/>
              <a:gd name="T41" fmla="*/ 247 h 365"/>
              <a:gd name="T42" fmla="*/ 326 w 444"/>
              <a:gd name="T43" fmla="*/ 273 h 365"/>
              <a:gd name="T44" fmla="*/ 326 w 444"/>
              <a:gd name="T45" fmla="*/ 237 h 365"/>
              <a:gd name="T46" fmla="*/ 10 w 444"/>
              <a:gd name="T47" fmla="*/ 45 h 365"/>
              <a:gd name="T48" fmla="*/ 404 w 444"/>
              <a:gd name="T49" fmla="*/ 172 h 365"/>
              <a:gd name="T50" fmla="*/ 326 w 444"/>
              <a:gd name="T51" fmla="*/ 189 h 365"/>
              <a:gd name="T52" fmla="*/ 427 w 444"/>
              <a:gd name="T53" fmla="*/ 355 h 365"/>
              <a:gd name="T54" fmla="*/ 336 w 444"/>
              <a:gd name="T55" fmla="*/ 348 h 365"/>
              <a:gd name="T56" fmla="*/ 434 w 444"/>
              <a:gd name="T57" fmla="*/ 339 h 365"/>
              <a:gd name="T58" fmla="*/ 434 w 444"/>
              <a:gd name="T59" fmla="*/ 329 h 365"/>
              <a:gd name="T60" fmla="*/ 336 w 444"/>
              <a:gd name="T61" fmla="*/ 205 h 365"/>
              <a:gd name="T62" fmla="*/ 434 w 444"/>
              <a:gd name="T63" fmla="*/ 329 h 365"/>
              <a:gd name="T64" fmla="*/ 336 w 444"/>
              <a:gd name="T65" fmla="*/ 196 h 365"/>
              <a:gd name="T66" fmla="*/ 343 w 444"/>
              <a:gd name="T67" fmla="*/ 181 h 365"/>
              <a:gd name="T68" fmla="*/ 434 w 444"/>
              <a:gd name="T69" fmla="*/ 189 h 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365">
                <a:moveTo>
                  <a:pt x="427" y="172"/>
                </a:moveTo>
                <a:cubicBezTo>
                  <a:pt x="414" y="172"/>
                  <a:pt x="414" y="172"/>
                  <a:pt x="414" y="172"/>
                </a:cubicBezTo>
                <a:cubicBezTo>
                  <a:pt x="414" y="22"/>
                  <a:pt x="414" y="22"/>
                  <a:pt x="414" y="22"/>
                </a:cubicBezTo>
                <a:cubicBezTo>
                  <a:pt x="414" y="10"/>
                  <a:pt x="404" y="0"/>
                  <a:pt x="39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cubicBezTo>
                  <a:pt x="0" y="261"/>
                  <a:pt x="0" y="261"/>
                  <a:pt x="0" y="261"/>
                </a:cubicBezTo>
                <a:cubicBezTo>
                  <a:pt x="0" y="273"/>
                  <a:pt x="10" y="283"/>
                  <a:pt x="22" y="283"/>
                </a:cubicBezTo>
                <a:cubicBezTo>
                  <a:pt x="163" y="283"/>
                  <a:pt x="163" y="283"/>
                  <a:pt x="163" y="283"/>
                </a:cubicBezTo>
                <a:cubicBezTo>
                  <a:pt x="161" y="319"/>
                  <a:pt x="154" y="355"/>
                  <a:pt x="144" y="355"/>
                </a:cubicBezTo>
                <a:cubicBezTo>
                  <a:pt x="123" y="355"/>
                  <a:pt x="123" y="355"/>
                  <a:pt x="123" y="355"/>
                </a:cubicBezTo>
                <a:cubicBezTo>
                  <a:pt x="120" y="355"/>
                  <a:pt x="118" y="358"/>
                  <a:pt x="118" y="360"/>
                </a:cubicBezTo>
                <a:cubicBezTo>
                  <a:pt x="118" y="363"/>
                  <a:pt x="120" y="365"/>
                  <a:pt x="123" y="365"/>
                </a:cubicBezTo>
                <a:cubicBezTo>
                  <a:pt x="291" y="365"/>
                  <a:pt x="291" y="365"/>
                  <a:pt x="291" y="365"/>
                </a:cubicBezTo>
                <a:cubicBezTo>
                  <a:pt x="294" y="365"/>
                  <a:pt x="296" y="363"/>
                  <a:pt x="296" y="360"/>
                </a:cubicBezTo>
                <a:cubicBezTo>
                  <a:pt x="296" y="358"/>
                  <a:pt x="294" y="355"/>
                  <a:pt x="291" y="355"/>
                </a:cubicBezTo>
                <a:cubicBezTo>
                  <a:pt x="273" y="355"/>
                  <a:pt x="273" y="355"/>
                  <a:pt x="273" y="355"/>
                </a:cubicBezTo>
                <a:cubicBezTo>
                  <a:pt x="264" y="355"/>
                  <a:pt x="256" y="319"/>
                  <a:pt x="254" y="283"/>
                </a:cubicBezTo>
                <a:cubicBezTo>
                  <a:pt x="326" y="283"/>
                  <a:pt x="326" y="283"/>
                  <a:pt x="326" y="283"/>
                </a:cubicBezTo>
                <a:cubicBezTo>
                  <a:pt x="326" y="348"/>
                  <a:pt x="326" y="348"/>
                  <a:pt x="326" y="348"/>
                </a:cubicBezTo>
                <a:cubicBezTo>
                  <a:pt x="326" y="357"/>
                  <a:pt x="334" y="365"/>
                  <a:pt x="343" y="365"/>
                </a:cubicBezTo>
                <a:cubicBezTo>
                  <a:pt x="427" y="365"/>
                  <a:pt x="427" y="365"/>
                  <a:pt x="427" y="365"/>
                </a:cubicBezTo>
                <a:cubicBezTo>
                  <a:pt x="436" y="365"/>
                  <a:pt x="444" y="357"/>
                  <a:pt x="444" y="348"/>
                </a:cubicBezTo>
                <a:cubicBezTo>
                  <a:pt x="444" y="189"/>
                  <a:pt x="444" y="189"/>
                  <a:pt x="444" y="189"/>
                </a:cubicBezTo>
                <a:cubicBezTo>
                  <a:pt x="444" y="179"/>
                  <a:pt x="436" y="172"/>
                  <a:pt x="427" y="172"/>
                </a:cubicBezTo>
                <a:close/>
                <a:moveTo>
                  <a:pt x="10" y="22"/>
                </a:moveTo>
                <a:cubicBezTo>
                  <a:pt x="10" y="15"/>
                  <a:pt x="15" y="9"/>
                  <a:pt x="22" y="9"/>
                </a:cubicBezTo>
                <a:cubicBezTo>
                  <a:pt x="392" y="9"/>
                  <a:pt x="392" y="9"/>
                  <a:pt x="392" y="9"/>
                </a:cubicBezTo>
                <a:cubicBezTo>
                  <a:pt x="399" y="9"/>
                  <a:pt x="404" y="15"/>
                  <a:pt x="404" y="22"/>
                </a:cubicBezTo>
                <a:cubicBezTo>
                  <a:pt x="404" y="36"/>
                  <a:pt x="404" y="36"/>
                  <a:pt x="404" y="36"/>
                </a:cubicBezTo>
                <a:cubicBezTo>
                  <a:pt x="10" y="36"/>
                  <a:pt x="10" y="36"/>
                  <a:pt x="10" y="36"/>
                </a:cubicBezTo>
                <a:lnTo>
                  <a:pt x="10" y="22"/>
                </a:lnTo>
                <a:close/>
                <a:moveTo>
                  <a:pt x="259" y="355"/>
                </a:moveTo>
                <a:cubicBezTo>
                  <a:pt x="158" y="355"/>
                  <a:pt x="158" y="355"/>
                  <a:pt x="158" y="355"/>
                </a:cubicBezTo>
                <a:cubicBezTo>
                  <a:pt x="169" y="338"/>
                  <a:pt x="172" y="301"/>
                  <a:pt x="172" y="283"/>
                </a:cubicBezTo>
                <a:cubicBezTo>
                  <a:pt x="245" y="283"/>
                  <a:pt x="245" y="283"/>
                  <a:pt x="245" y="283"/>
                </a:cubicBezTo>
                <a:cubicBezTo>
                  <a:pt x="245" y="290"/>
                  <a:pt x="246" y="305"/>
                  <a:pt x="249" y="320"/>
                </a:cubicBezTo>
                <a:cubicBezTo>
                  <a:pt x="251" y="336"/>
                  <a:pt x="255" y="348"/>
                  <a:pt x="259" y="355"/>
                </a:cubicBezTo>
                <a:close/>
                <a:moveTo>
                  <a:pt x="326" y="273"/>
                </a:moveTo>
                <a:cubicBezTo>
                  <a:pt x="22" y="273"/>
                  <a:pt x="22" y="273"/>
                  <a:pt x="22" y="273"/>
                </a:cubicBezTo>
                <a:cubicBezTo>
                  <a:pt x="15" y="273"/>
                  <a:pt x="10" y="268"/>
                  <a:pt x="10" y="261"/>
                </a:cubicBezTo>
                <a:cubicBezTo>
                  <a:pt x="10" y="247"/>
                  <a:pt x="10" y="247"/>
                  <a:pt x="10" y="247"/>
                </a:cubicBezTo>
                <a:cubicBezTo>
                  <a:pt x="326" y="247"/>
                  <a:pt x="326" y="247"/>
                  <a:pt x="326" y="247"/>
                </a:cubicBezTo>
                <a:lnTo>
                  <a:pt x="326" y="273"/>
                </a:lnTo>
                <a:close/>
                <a:moveTo>
                  <a:pt x="326" y="189"/>
                </a:moveTo>
                <a:cubicBezTo>
                  <a:pt x="326" y="237"/>
                  <a:pt x="326" y="237"/>
                  <a:pt x="326" y="237"/>
                </a:cubicBezTo>
                <a:cubicBezTo>
                  <a:pt x="10" y="237"/>
                  <a:pt x="10" y="237"/>
                  <a:pt x="10" y="237"/>
                </a:cubicBezTo>
                <a:cubicBezTo>
                  <a:pt x="10" y="45"/>
                  <a:pt x="10" y="45"/>
                  <a:pt x="10" y="45"/>
                </a:cubicBezTo>
                <a:cubicBezTo>
                  <a:pt x="404" y="45"/>
                  <a:pt x="404" y="45"/>
                  <a:pt x="404" y="45"/>
                </a:cubicBezTo>
                <a:cubicBezTo>
                  <a:pt x="404" y="172"/>
                  <a:pt x="404" y="172"/>
                  <a:pt x="40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34" y="172"/>
                  <a:pt x="326" y="179"/>
                  <a:pt x="326" y="189"/>
                </a:cubicBezTo>
                <a:close/>
                <a:moveTo>
                  <a:pt x="434" y="348"/>
                </a:moveTo>
                <a:cubicBezTo>
                  <a:pt x="434" y="352"/>
                  <a:pt x="431" y="355"/>
                  <a:pt x="427" y="355"/>
                </a:cubicBezTo>
                <a:cubicBezTo>
                  <a:pt x="343" y="355"/>
                  <a:pt x="343" y="355"/>
                  <a:pt x="343" y="355"/>
                </a:cubicBezTo>
                <a:cubicBezTo>
                  <a:pt x="339" y="355"/>
                  <a:pt x="336" y="352"/>
                  <a:pt x="336" y="348"/>
                </a:cubicBezTo>
                <a:cubicBezTo>
                  <a:pt x="336" y="339"/>
                  <a:pt x="336" y="339"/>
                  <a:pt x="336" y="339"/>
                </a:cubicBezTo>
                <a:cubicBezTo>
                  <a:pt x="434" y="339"/>
                  <a:pt x="434" y="339"/>
                  <a:pt x="434" y="339"/>
                </a:cubicBezTo>
                <a:lnTo>
                  <a:pt x="434" y="348"/>
                </a:lnTo>
                <a:close/>
                <a:moveTo>
                  <a:pt x="434" y="329"/>
                </a:moveTo>
                <a:cubicBezTo>
                  <a:pt x="336" y="329"/>
                  <a:pt x="336" y="329"/>
                  <a:pt x="336" y="329"/>
                </a:cubicBezTo>
                <a:cubicBezTo>
                  <a:pt x="336" y="205"/>
                  <a:pt x="336" y="205"/>
                  <a:pt x="336" y="205"/>
                </a:cubicBezTo>
                <a:cubicBezTo>
                  <a:pt x="434" y="205"/>
                  <a:pt x="434" y="205"/>
                  <a:pt x="434" y="205"/>
                </a:cubicBezTo>
                <a:lnTo>
                  <a:pt x="434" y="329"/>
                </a:lnTo>
                <a:close/>
                <a:moveTo>
                  <a:pt x="434" y="196"/>
                </a:moveTo>
                <a:cubicBezTo>
                  <a:pt x="336" y="196"/>
                  <a:pt x="336" y="196"/>
                  <a:pt x="336" y="196"/>
                </a:cubicBezTo>
                <a:cubicBezTo>
                  <a:pt x="336" y="189"/>
                  <a:pt x="336" y="189"/>
                  <a:pt x="336" y="189"/>
                </a:cubicBezTo>
                <a:cubicBezTo>
                  <a:pt x="336" y="184"/>
                  <a:pt x="339" y="181"/>
                  <a:pt x="343" y="181"/>
                </a:cubicBezTo>
                <a:cubicBezTo>
                  <a:pt x="427" y="181"/>
                  <a:pt x="427" y="181"/>
                  <a:pt x="427" y="181"/>
                </a:cubicBezTo>
                <a:cubicBezTo>
                  <a:pt x="431" y="181"/>
                  <a:pt x="434" y="184"/>
                  <a:pt x="434" y="189"/>
                </a:cubicBezTo>
                <a:lnTo>
                  <a:pt x="434" y="1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6" descr="https://upload.wikimedia.org/wikipedia/commons/thumb/5/51/Simpleicons_Interface_lightbulb-1.svg/500px-Simpleicons_Interface_lightbulb-1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394" y="2411428"/>
            <a:ext cx="632517" cy="63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2" descr="Image result for loyalty programs icon"/>
          <p:cNvSpPr>
            <a:spLocks noChangeAspect="1" noChangeArrowheads="1"/>
          </p:cNvSpPr>
          <p:nvPr/>
        </p:nvSpPr>
        <p:spPr bwMode="auto">
          <a:xfrm>
            <a:off x="-13684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706" y="4494425"/>
            <a:ext cx="6397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 descr="Image result for loyalty program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298" y="4779141"/>
            <a:ext cx="860491" cy="86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0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143000" y="5174354"/>
            <a:ext cx="895181" cy="82639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US" sz="3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</a:t>
            </a:r>
          </a:p>
        </p:txBody>
      </p:sp>
      <p:sp>
        <p:nvSpPr>
          <p:cNvPr id="74" name="AutoShape 17" descr="Image result for handshake icon"/>
          <p:cNvSpPr>
            <a:spLocks noChangeAspect="1" noChangeArrowheads="1"/>
          </p:cNvSpPr>
          <p:nvPr/>
        </p:nvSpPr>
        <p:spPr bwMode="auto">
          <a:xfrm>
            <a:off x="-1026319" y="748904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Rectangle 38"/>
          <p:cNvSpPr/>
          <p:nvPr/>
        </p:nvSpPr>
        <p:spPr>
          <a:xfrm>
            <a:off x="1524001" y="296749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The Digital &amp; Mobile Travel Solution 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137" y="1132467"/>
            <a:ext cx="1760562" cy="12449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B34857-9CC3-40CB-B3A7-336EA760A201}"/>
              </a:ext>
            </a:extLst>
          </p:cNvPr>
          <p:cNvSpPr txBox="1"/>
          <p:nvPr/>
        </p:nvSpPr>
        <p:spPr>
          <a:xfrm>
            <a:off x="2813714" y="4653886"/>
            <a:ext cx="656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</a:t>
            </a:r>
            <a:endParaRPr lang="en-US" b="1" dirty="0">
              <a:solidFill>
                <a:srgbClr val="3B689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0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046" y="182562"/>
            <a:ext cx="4572000" cy="80803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Who is </a:t>
            </a:r>
            <a:r>
              <a:rPr lang="en-US" sz="2800" b="1" dirty="0" err="1">
                <a:solidFill>
                  <a:srgbClr val="002060"/>
                </a:solidFill>
              </a:rPr>
              <a:t>Veltravel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046" y="1447801"/>
            <a:ext cx="8329611" cy="488468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Romanian Online Travel Agency, with highly performant  online search and booking engine</a:t>
            </a:r>
            <a:r>
              <a:rPr lang="en-US" sz="2200" dirty="0">
                <a:solidFill>
                  <a:prstClr val="black"/>
                </a:solidFill>
                <a:latin typeface="+mj-lt"/>
                <a:cs typeface="Arial" pitchFamily="34" charset="0"/>
              </a:rPr>
              <a:t>, </a:t>
            </a:r>
            <a:r>
              <a:rPr lang="en-US" sz="2200" dirty="0">
                <a:solidFill>
                  <a:prstClr val="black"/>
                </a:solidFill>
                <a:latin typeface="+mj-lt"/>
                <a:cs typeface="Arial" pitchFamily="34" charset="0"/>
                <a:hlinkClick r:id="rId3"/>
              </a:rPr>
              <a:t>www.veltravel.ro/com</a:t>
            </a:r>
            <a:endParaRPr lang="en-US" sz="2200" dirty="0">
              <a:solidFill>
                <a:prstClr val="black"/>
              </a:solidFill>
              <a:latin typeface="+mj-lt"/>
              <a:cs typeface="Arial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Over 15  years active in tourism and 10 years in online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Concept: one stop shop for all type of travel products,  with instant confirmation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Real time access to: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over 560K hotels, 80K apt. and villas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tickets for worldwide destinations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dynamic offers flight + hotel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rent-a-car, </a:t>
            </a:r>
            <a:r>
              <a:rPr lang="en-US" sz="1900" dirty="0">
                <a:solidFill>
                  <a:srgbClr val="002060"/>
                </a:solidFill>
                <a:cs typeface="Arial" pitchFamily="34" charset="0"/>
              </a:rPr>
              <a:t>hotel transfers </a:t>
            </a: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insurance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charters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632046" y="1170295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5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288" y="229736"/>
            <a:ext cx="4572000" cy="80803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What we offer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39" y="1295401"/>
            <a:ext cx="10031105" cy="49279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Over 2.400.000 unique accommodation offers from which we get the best price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Over 12.500 flight destinations, including low cost flight options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Over 25 worldwide providers for accommodations, flight tickets &amp; other services, such as :   EXPEDIA, WORLDSPAN, TRAVELFUSION, GTA, GO GLOBAL, RENTALCARS, MONDIAL INSURANCE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Partnership with Expedia – largest worldwide travel company - that offered access to all Expedia functional facilities:</a:t>
            </a:r>
          </a:p>
          <a:p>
            <a:pPr marL="1200150" lvl="1" indent="-742950">
              <a:lnSpc>
                <a:spcPct val="120000"/>
              </a:lnSpc>
              <a:buFont typeface="Arial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Listing the hotels by the extended location area</a:t>
            </a:r>
          </a:p>
          <a:p>
            <a:pPr marL="1200150" lvl="1" indent="-742950">
              <a:lnSpc>
                <a:spcPct val="120000"/>
              </a:lnSpc>
              <a:buFont typeface="Arial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Hotel localization, points of interest, facilities, map, comments</a:t>
            </a:r>
            <a:endParaRPr lang="ro-RO" sz="19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1200150" lvl="1" indent="-742950">
              <a:lnSpc>
                <a:spcPct val="120000"/>
              </a:lnSpc>
              <a:buFont typeface="Arial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TripAdvisor</a:t>
            </a:r>
          </a:p>
          <a:p>
            <a:pPr marL="4000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solidFill>
                  <a:srgbClr val="002060"/>
                </a:solidFill>
                <a:latin typeface="+mj-lt"/>
                <a:cs typeface="Arial" pitchFamily="34" charset="0"/>
              </a:rPr>
              <a:t>Site functional both in Romanian and English, with possibility to convert in other  European languages</a:t>
            </a:r>
          </a:p>
          <a:p>
            <a:pPr marL="4000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3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Mobile </a:t>
            </a:r>
            <a:r>
              <a:rPr lang="en-US" sz="2300" dirty="0">
                <a:solidFill>
                  <a:srgbClr val="002060"/>
                </a:solidFill>
                <a:latin typeface="+mj-lt"/>
                <a:cs typeface="Arial" pitchFamily="34" charset="0"/>
              </a:rPr>
              <a:t>fully functional</a:t>
            </a:r>
          </a:p>
          <a:p>
            <a:pPr marL="4000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3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538288" y="1069619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3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988" y="204171"/>
            <a:ext cx="7772400" cy="808038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Veltravel</a:t>
            </a:r>
            <a:r>
              <a:rPr lang="en-US" sz="2800" b="1" dirty="0">
                <a:solidFill>
                  <a:srgbClr val="002060"/>
                </a:solidFill>
              </a:rPr>
              <a:t>: Online Travel Providers and Certifications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1173163"/>
            <a:ext cx="11232107" cy="556744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dirty="0" err="1">
                <a:solidFill>
                  <a:srgbClr val="002060"/>
                </a:solidFill>
                <a:latin typeface="+mj-lt"/>
              </a:rPr>
              <a:t>Veltravel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obtained in the last 10 years numerous certifications, allowing the access to major travel suppliers: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900" b="1" dirty="0">
                <a:solidFill>
                  <a:srgbClr val="002060"/>
                </a:solidFill>
                <a:latin typeface="+mj-lt"/>
              </a:rPr>
              <a:t>For Flights tickets</a:t>
            </a:r>
            <a:r>
              <a:rPr lang="en-US" sz="2900" dirty="0">
                <a:solidFill>
                  <a:srgbClr val="002060"/>
                </a:solidFill>
                <a:latin typeface="+mj-lt"/>
              </a:rPr>
              <a:t>: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TRAVELPORT</a:t>
            </a:r>
            <a:r>
              <a:rPr lang="ro-RO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ro-RO" sz="2400" dirty="0">
                <a:solidFill>
                  <a:srgbClr val="002060"/>
                </a:solidFill>
                <a:latin typeface="+mj-lt"/>
                <a:cs typeface="Arial" pitchFamily="34" charset="0"/>
              </a:rPr>
              <a:t>(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Arial" pitchFamily="34" charset="0"/>
              </a:rPr>
              <a:t>USA), 2007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TRAVELFUSION</a:t>
            </a:r>
            <a:r>
              <a:rPr lang="ro-RO" sz="2400" dirty="0">
                <a:solidFill>
                  <a:srgbClr val="002060"/>
                </a:solidFill>
                <a:latin typeface="+mj-lt"/>
                <a:cs typeface="Arial" pitchFamily="34" charset="0"/>
              </a:rPr>
              <a:t> (UK)</a:t>
            </a:r>
            <a:r>
              <a:rPr lang="en-US" sz="2400" dirty="0">
                <a:solidFill>
                  <a:srgbClr val="002060"/>
                </a:solidFill>
                <a:latin typeface="+mj-lt"/>
                <a:cs typeface="Arial" pitchFamily="34" charset="0"/>
              </a:rPr>
              <a:t>, low cost flights, 2011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9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For accommodation: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WORLDSPAN,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part of the largest group system specialized in booking and accommodation, 2007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ro-RO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GTA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(UK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,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p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art of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ro-RO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Kuoni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)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and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HOTELS4U 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(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Thomas Cook 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UK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division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)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, top 5 accommodation worldwide, 2008/2009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EUROTOURS ,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2011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and </a:t>
            </a:r>
            <a:r>
              <a:rPr lang="en-US" sz="2500" b="1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Mondial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,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2016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: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for ski areas in Germany and Austria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INTERHOME</a:t>
            </a:r>
            <a:r>
              <a:rPr lang="ro-RO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(SUI):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for apartments and villas, 2011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EXPEDIA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( USA ) – largest world wide accommodation system, 2013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GO GLOBAL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( Israel ) – global accommodation system, 2013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HOTELBEDS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(TUI, Germany),  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HOTUSA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( Spain ), </a:t>
            </a: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HOTELSPRO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 ( Turkey ), 2016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TRAVELPORT ROOMS AND MORE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( USA ): Accommodation integrator for 8 global booking systems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5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MELITOURS, ASTRAL HOLIDAYS, </a:t>
            </a:r>
            <a:r>
              <a:rPr lang="en-US" sz="2500" dirty="0">
                <a:solidFill>
                  <a:srgbClr val="002060"/>
                </a:solidFill>
                <a:latin typeface="+mj-lt"/>
                <a:cs typeface="Arial" pitchFamily="34" charset="0"/>
              </a:rPr>
              <a:t>for Bulgaria and Greece, 2016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23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327960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101394" y="1028131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70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360" y="182562"/>
            <a:ext cx="8602640" cy="808038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Veltravel</a:t>
            </a:r>
            <a:r>
              <a:rPr lang="en-US" sz="2800" b="1" dirty="0">
                <a:solidFill>
                  <a:srgbClr val="002060"/>
                </a:solidFill>
              </a:rPr>
              <a:t>: Online Travel Providers and Certifications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880" y="1194303"/>
            <a:ext cx="8229600" cy="513818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cs typeface="Arial" pitchFamily="34" charset="0"/>
              </a:rPr>
              <a:t>For Rent-a-car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02060"/>
                </a:solidFill>
                <a:cs typeface="Arial" pitchFamily="34" charset="0"/>
              </a:rPr>
              <a:t>RENTALCARS</a:t>
            </a:r>
            <a:r>
              <a:rPr lang="en-US" sz="1700" dirty="0">
                <a:solidFill>
                  <a:srgbClr val="002060"/>
                </a:solidFill>
                <a:cs typeface="Arial" pitchFamily="34" charset="0"/>
              </a:rPr>
              <a:t> ( UK ), global car renting system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cs typeface="Arial" pitchFamily="34" charset="0"/>
              </a:rPr>
              <a:t>For Transfers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02060"/>
                </a:solidFill>
                <a:cs typeface="Arial" pitchFamily="34" charset="0"/>
              </a:rPr>
              <a:t>A2B</a:t>
            </a:r>
            <a:r>
              <a:rPr lang="en-US" sz="1700" dirty="0">
                <a:solidFill>
                  <a:srgbClr val="002060"/>
                </a:solidFill>
                <a:cs typeface="Arial" pitchFamily="34" charset="0"/>
              </a:rPr>
              <a:t> (UK), 2016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cs typeface="Arial" pitchFamily="34" charset="0"/>
              </a:rPr>
              <a:t>For insurance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02060"/>
                </a:solidFill>
                <a:cs typeface="Arial" pitchFamily="34" charset="0"/>
              </a:rPr>
              <a:t>MONDIAL INSURANCE </a:t>
            </a:r>
            <a:r>
              <a:rPr lang="en-US" sz="1700" dirty="0">
                <a:solidFill>
                  <a:srgbClr val="002060"/>
                </a:solidFill>
                <a:cs typeface="Arial" pitchFamily="34" charset="0"/>
              </a:rPr>
              <a:t>( Germany ) part of ALLIANZ, 2016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For Activities (tours, attractions, event tickets)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17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HOTELBEDS ( UK )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cs typeface="Arial" pitchFamily="34" charset="0"/>
              </a:rPr>
              <a:t>For </a:t>
            </a:r>
            <a:r>
              <a:rPr lang="en-US" sz="2000" b="1" dirty="0" err="1">
                <a:solidFill>
                  <a:srgbClr val="002060"/>
                </a:solidFill>
                <a:cs typeface="Arial" pitchFamily="34" charset="0"/>
              </a:rPr>
              <a:t>Accomodation</a:t>
            </a:r>
            <a:endParaRPr lang="en-US" sz="2000" b="1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17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BOOKING.COM</a:t>
            </a:r>
            <a:r>
              <a:rPr lang="fr-FR" sz="1700" dirty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fr-FR" sz="1700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starting</a:t>
            </a:r>
            <a:r>
              <a:rPr lang="fr-FR" sz="1700" dirty="0">
                <a:solidFill>
                  <a:srgbClr val="002060"/>
                </a:solidFill>
                <a:latin typeface="+mj-lt"/>
                <a:cs typeface="Arial" pitchFamily="34" charset="0"/>
              </a:rPr>
              <a:t> sept. 2017</a:t>
            </a:r>
            <a:endParaRPr lang="fr-FR" sz="1700" b="1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002060"/>
                </a:solidFill>
                <a:cs typeface="Arial" pitchFamily="34" charset="0"/>
              </a:rPr>
              <a:t>For Charters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17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DERTOUR</a:t>
            </a:r>
            <a:r>
              <a:rPr lang="fr-FR" sz="1700" dirty="0">
                <a:solidFill>
                  <a:srgbClr val="002060"/>
                </a:solidFill>
                <a:latin typeface="+mj-lt"/>
                <a:cs typeface="Arial" pitchFamily="34" charset="0"/>
              </a:rPr>
              <a:t> ( Germany ) by </a:t>
            </a:r>
            <a:r>
              <a:rPr lang="fr-FR" sz="1700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Dec</a:t>
            </a:r>
            <a:r>
              <a:rPr lang="fr-FR" sz="1700" dirty="0">
                <a:solidFill>
                  <a:srgbClr val="002060"/>
                </a:solidFill>
                <a:latin typeface="+mj-lt"/>
                <a:cs typeface="Arial" pitchFamily="34" charset="0"/>
              </a:rPr>
              <a:t>. 2017</a:t>
            </a:r>
            <a:endParaRPr lang="fr-FR" sz="1700" b="1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fr-FR" sz="2000" b="1" dirty="0">
                <a:solidFill>
                  <a:srgbClr val="002060"/>
                </a:solidFill>
                <a:cs typeface="Arial" pitchFamily="34" charset="0"/>
              </a:rPr>
              <a:t>For Cruises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17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MSC Cruises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3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23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22361" y="990600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20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326336"/>
            <a:ext cx="4572000" cy="80803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Our products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169" y="1708046"/>
            <a:ext cx="8229600" cy="483076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Veltravel</a:t>
            </a: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 platform can integrate in a dynamic mode accommodation services, flight tickets, transfers, rent a car, charters, cruises, activities, insurance, other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+ accommodation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+ accommodation + transfer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+ accommodation + rent a car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+ charter for exotic destinations provide by major tour operators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2060"/>
                </a:solidFill>
                <a:latin typeface="+mj-lt"/>
                <a:cs typeface="Arial" pitchFamily="34" charset="0"/>
              </a:rPr>
              <a:t>Flight + cruise</a:t>
            </a:r>
          </a:p>
          <a:p>
            <a:pPr marL="4000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solidFill>
                  <a:srgbClr val="002060"/>
                </a:solidFill>
                <a:latin typeface="+mj-lt"/>
                <a:cs typeface="Arial" pitchFamily="34" charset="0"/>
              </a:rPr>
              <a:t>All above products can have upsell with insurance and activities</a:t>
            </a:r>
            <a:endParaRPr lang="en-US" sz="23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752601" y="1219200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51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530" y="204014"/>
            <a:ext cx="8890380" cy="8080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Why are flight + accommodation packages so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526620"/>
            <a:ext cx="11436824" cy="483076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lvl="0" indent="0">
              <a:lnSpc>
                <a:spcPct val="120000"/>
              </a:lnSpc>
              <a:buNone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74535" y="1012052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274495-5E41-40AB-8CB5-92D8B168C106}"/>
              </a:ext>
            </a:extLst>
          </p:cNvPr>
          <p:cNvSpPr txBox="1"/>
          <p:nvPr/>
        </p:nvSpPr>
        <p:spPr>
          <a:xfrm>
            <a:off x="270111" y="1778249"/>
            <a:ext cx="5827594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3B689F"/>
                </a:solidFill>
                <a:latin typeface="+mj-lt"/>
                <a:cs typeface="Arial" panose="020B0604020202020204" pitchFamily="34" charset="0"/>
              </a:rPr>
              <a:t>Online searches for accommodation are 3 times wider than for  flight tickets =&gt; VELTRAVEL, with a data base of over 640,000 accommodation units is the main source of information and buying, alongside Booking.com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3B689F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3B689F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3B689F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3B689F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3B689F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3B689F"/>
                </a:solidFill>
                <a:cs typeface="Arial" panose="020B0604020202020204" pitchFamily="34" charset="0"/>
              </a:rPr>
              <a:t>Searches for flight tickets and hotel combinations are 7 times wider than flight tickets =&gt; VELTRAVEL  is the main integrated flight and accommodation services provider </a:t>
            </a:r>
            <a:endParaRPr lang="en-US" sz="2000" b="1" dirty="0">
              <a:solidFill>
                <a:srgbClr val="3B689F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BE93C4D-8246-4F0C-8B8B-8C2C9DA01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012" y="1401764"/>
            <a:ext cx="5260480" cy="24873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AF4FE1B-031D-42C5-8F23-B4C405570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923" y="4071662"/>
            <a:ext cx="5324204" cy="25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3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326336"/>
            <a:ext cx="4572000" cy="80803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Market and competition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168" y="1487606"/>
            <a:ext cx="9385632" cy="505120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  <a:defRPr/>
            </a:pPr>
            <a:r>
              <a:rPr lang="en-US" sz="22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Market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Tourism is the only sector with continuous growth in the last few decades, with marginal / temporary decreases in pick economic crisis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Out of the top 100 destinations, over 85% show increases in the last 3 years. Most of temporary decreases are outside Europe or other main interest destinations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Online tourism sales increase significantly faster than traditional tourism agencies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Mobile is already higher than desktop in search and increasing significantly faster in acquisition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  <a:latin typeface="+mj-lt"/>
                <a:cs typeface="Arial" pitchFamily="34" charset="0"/>
              </a:rPr>
              <a:t>Online payments have double digit growth</a:t>
            </a:r>
          </a:p>
          <a:p>
            <a:pPr marL="0" lvl="0" indent="0">
              <a:lnSpc>
                <a:spcPct val="120000"/>
              </a:lnSpc>
              <a:buNone/>
              <a:defRPr/>
            </a:pPr>
            <a:r>
              <a:rPr lang="en-US" sz="2300" b="1" dirty="0">
                <a:solidFill>
                  <a:srgbClr val="002060"/>
                </a:solidFill>
                <a:latin typeface="+mj-lt"/>
                <a:cs typeface="Arial" pitchFamily="34" charset="0"/>
              </a:rPr>
              <a:t>Competition in Europe:</a:t>
            </a:r>
            <a:endParaRPr lang="en-US" sz="23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857250"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Booking.com =&gt; only for accommodation; cannot offer flight + hotel packages </a:t>
            </a:r>
          </a:p>
          <a:p>
            <a:pPr marL="857250"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1900" dirty="0" err="1">
                <a:solidFill>
                  <a:srgbClr val="002060"/>
                </a:solidFill>
                <a:latin typeface="+mj-lt"/>
                <a:cs typeface="Arial" pitchFamily="34" charset="0"/>
              </a:rPr>
              <a:t>Momondo</a:t>
            </a:r>
            <a:r>
              <a:rPr lang="en-US" sz="1900" dirty="0">
                <a:solidFill>
                  <a:srgbClr val="002060"/>
                </a:solidFill>
                <a:latin typeface="+mj-lt"/>
                <a:cs typeface="Arial" pitchFamily="34" charset="0"/>
              </a:rPr>
              <a:t> &amp; others =&gt; metasearch, cannot sell directly</a:t>
            </a:r>
            <a:endParaRPr lang="en-US" sz="19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752601" y="1219200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1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930" y="308372"/>
            <a:ext cx="5464791" cy="626611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Veltravel</a:t>
            </a:r>
            <a:r>
              <a:rPr lang="en-US" sz="2800" b="1" dirty="0">
                <a:solidFill>
                  <a:srgbClr val="002060"/>
                </a:solidFill>
              </a:rPr>
              <a:t> competitive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174" y="1312350"/>
            <a:ext cx="10454184" cy="507480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Unique reservation system that offers dynamic Flight tickets + Accommodation packages through a single dynamic search in real time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“</a:t>
            </a:r>
            <a:r>
              <a:rPr lang="en-US" sz="2400" b="1" dirty="0">
                <a:solidFill>
                  <a:srgbClr val="1F4779"/>
                </a:solidFill>
              </a:rPr>
              <a:t>One stop shop</a:t>
            </a:r>
            <a:r>
              <a:rPr lang="en-US" sz="2400" dirty="0">
                <a:solidFill>
                  <a:srgbClr val="1F4779"/>
                </a:solidFill>
              </a:rPr>
              <a:t>” concept of integrated services for travel and tourism, for leisure and business segment.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Dynamic search offers by interests - beach, ski, city break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Best price for tourist products by analyzing the best offer from several bidders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Online payments 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1F4779"/>
                </a:solidFill>
              </a:rPr>
              <a:t>Partnership with an international brand – </a:t>
            </a:r>
            <a:r>
              <a:rPr lang="en-US" sz="2400" b="1" dirty="0">
                <a:solidFill>
                  <a:srgbClr val="1F4779"/>
                </a:solidFill>
              </a:rPr>
              <a:t>Expedia.com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1F4779"/>
                </a:solidFill>
              </a:rPr>
              <a:t>Own XML solution </a:t>
            </a:r>
            <a:r>
              <a:rPr lang="en-US" sz="2400" dirty="0">
                <a:solidFill>
                  <a:srgbClr val="1F4779"/>
                </a:solidFill>
              </a:rPr>
              <a:t>integration with multiple partners for accommodation and flights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1F4779"/>
                </a:solidFill>
              </a:rPr>
              <a:t>Modular architecture </a:t>
            </a:r>
            <a:r>
              <a:rPr lang="en-US" sz="2400" dirty="0">
                <a:solidFill>
                  <a:srgbClr val="1F4779"/>
                </a:solidFill>
              </a:rPr>
              <a:t>allowing further development and integration of new products / partners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1F4779"/>
                </a:solidFill>
              </a:rPr>
              <a:t>Mobile</a:t>
            </a:r>
            <a:r>
              <a:rPr lang="en-US" sz="2400" dirty="0">
                <a:solidFill>
                  <a:srgbClr val="1F4779"/>
                </a:solidFill>
              </a:rPr>
              <a:t> version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rgbClr val="1F4779"/>
              </a:solidFill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en-US" sz="22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26164"/>
            <a:ext cx="583538" cy="41264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393163" y="1123666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5707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1076</Words>
  <Application>Microsoft Office PowerPoint</Application>
  <PresentationFormat>Widescreen</PresentationFormat>
  <Paragraphs>143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Who is Veltravel?</vt:lpstr>
      <vt:lpstr>What we offer</vt:lpstr>
      <vt:lpstr>Veltravel: Online Travel Providers and Certifications</vt:lpstr>
      <vt:lpstr>Veltravel: Online Travel Providers and Certifications (cont.)</vt:lpstr>
      <vt:lpstr>Our products</vt:lpstr>
      <vt:lpstr>Why are flight + accommodation packages so important?</vt:lpstr>
      <vt:lpstr>Market and competition</vt:lpstr>
      <vt:lpstr>Veltravel competitive advantages</vt:lpstr>
      <vt:lpstr>Our strategy</vt:lpstr>
      <vt:lpstr>Partnership models with large companies interested in online business    1. Partnership with a major tour operator from a large European country    2.  Partnership with a large European multinational company  </vt:lpstr>
      <vt:lpstr>Why Online tourism as a new business line?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Eftinoiu</dc:creator>
  <cp:lastModifiedBy>Eugen</cp:lastModifiedBy>
  <cp:revision>197</cp:revision>
  <dcterms:created xsi:type="dcterms:W3CDTF">2016-09-27T08:18:12Z</dcterms:created>
  <dcterms:modified xsi:type="dcterms:W3CDTF">2017-09-29T09:51:37Z</dcterms:modified>
</cp:coreProperties>
</file>