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80" r:id="rId5"/>
    <p:sldId id="281" r:id="rId6"/>
    <p:sldId id="285" r:id="rId7"/>
    <p:sldId id="282" r:id="rId8"/>
    <p:sldId id="283" r:id="rId9"/>
    <p:sldId id="284" r:id="rId10"/>
    <p:sldId id="274" r:id="rId11"/>
    <p:sldId id="265" r:id="rId12"/>
    <p:sldId id="268" r:id="rId13"/>
    <p:sldId id="262" r:id="rId14"/>
    <p:sldId id="276" r:id="rId15"/>
    <p:sldId id="267" r:id="rId16"/>
  </p:sldIdLst>
  <p:sldSz cx="9144000" cy="5143500" type="screen16x9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F2F"/>
    <a:srgbClr val="D5B32B"/>
    <a:srgbClr val="EB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940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270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089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67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34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622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30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756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782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914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61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3343-61B4-4259-8D07-CB9BADCAA41B}" type="datetimeFigureOut">
              <a:rPr lang="ro-RO" smtClean="0"/>
              <a:t>18.02.2016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4E77-C55D-4ACC-A500-F56B07FAA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67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berbecariu@nobelo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stefan.ro/versiunea-romaneasca-a-paradei-de-sfantul-patrick-foto-si-video/" TargetMode="External"/><Relationship Id="rId3" Type="http://schemas.openxmlformats.org/officeDocument/2006/relationships/hyperlink" Target="http://stirileprotv.ro/stiri/social/sfantul-lor-distractia-noastra-romanii-petrec-in-stil-irlandez-cu-mii-de-litri-de-bere-si-parade-de-saint-patrick.html" TargetMode="External"/><Relationship Id="rId7" Type="http://schemas.openxmlformats.org/officeDocument/2006/relationships/hyperlink" Target="http://www.click.ro/news/national/hai-la-parada-de-sf-patric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manialibera.ro/actualitate/fapt-divers/parada-st--patrick-s-day-din-bucuresti--mii-de-persoane-au-participat-cu-stegulete-si-baloane-329256" TargetMode="External"/><Relationship Id="rId5" Type="http://schemas.openxmlformats.org/officeDocument/2006/relationships/hyperlink" Target="http://stiri.tvr.ro/bucuresti-mii-de-oameni-la-parada-de-ziua-sfantului-patrick-patronul-irlandei_41746.html" TargetMode="External"/><Relationship Id="rId4" Type="http://schemas.openxmlformats.org/officeDocument/2006/relationships/hyperlink" Target="http://www.b1.ro/stiri/eveniment/saint-patrick-day-celebrata-in-centrul-bucure-tiului-video-7821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7" name="Picture 3" descr="O:\St Patrick\creatie\PPT_jpg\PPT1366x76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22793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17th – 20th of March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2016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part of it!</a:t>
            </a:r>
            <a:endParaRPr lang="ro-RO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o-RO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 descr="logo riba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t="36185" r="24595" b="36555"/>
          <a:stretch/>
        </p:blipFill>
        <p:spPr>
          <a:xfrm>
            <a:off x="0" y="242911"/>
            <a:ext cx="2370453" cy="918307"/>
          </a:xfrm>
          <a:prstGeom prst="rect">
            <a:avLst/>
          </a:prstGeom>
        </p:spPr>
      </p:pic>
      <p:pic>
        <p:nvPicPr>
          <p:cNvPr id="9" name="Picture 8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7494"/>
            <a:ext cx="181495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7" name="Picture 3" descr="O:\St Patrick\creatie\PPT_jpg\PPT1366x76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422793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Sponsorship Packages</a:t>
            </a:r>
            <a:endParaRPr lang="ro-RO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 descr="logo riba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t="36185" r="24595" b="36555"/>
          <a:stretch/>
        </p:blipFill>
        <p:spPr>
          <a:xfrm>
            <a:off x="0" y="242911"/>
            <a:ext cx="2370453" cy="918307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7494"/>
            <a:ext cx="181495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0"/>
            <a:ext cx="9144000" cy="5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491630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Parade is only possible with the highly valued contribution of our organisers and sponsors. Together, as partners, we want to give the entire community a really memorable experience, filled with colour and fun. The atmosphere of goodwill and strong spirit of co-operation between nations makes this festival certainly one to remember</a:t>
            </a:r>
            <a:r>
              <a:rPr lang="en-GB" dirty="0" smtClean="0"/>
              <a:t>!</a:t>
            </a:r>
          </a:p>
          <a:p>
            <a:endParaRPr lang="en-US" dirty="0"/>
          </a:p>
          <a:p>
            <a:r>
              <a:rPr lang="en-US" dirty="0"/>
              <a:t>If you would like to be involved as a sponsor of this fantastic event, please contact our coordinators and we’ll find the best way to add value to this experience! </a:t>
            </a:r>
          </a:p>
        </p:txBody>
      </p:sp>
      <p:pic>
        <p:nvPicPr>
          <p:cNvPr id="8" name="Picture 3" descr="D:\St Patrick's Day\leprecha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1048"/>
          <a:stretch/>
        </p:blipFill>
        <p:spPr bwMode="auto">
          <a:xfrm>
            <a:off x="6948264" y="1176422"/>
            <a:ext cx="2171686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94558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Join us for an amazing experience!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0"/>
            <a:ext cx="9144000" cy="5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St Patrick's Day\leprecha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1048"/>
          <a:stretch/>
        </p:blipFill>
        <p:spPr bwMode="auto">
          <a:xfrm>
            <a:off x="6948264" y="1176422"/>
            <a:ext cx="2171686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91556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Reasons to join us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7614"/>
            <a:ext cx="694401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opportunity to increase brand awareness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chance to meet &amp; interact with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interesting people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perfect event to showcase your brands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source of content for your online communication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channel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media coverage that will ensure a larger audience will hear about your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involvement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perfect chance to have an amazing time!</a:t>
            </a:r>
          </a:p>
        </p:txBody>
      </p:sp>
    </p:spTree>
    <p:extLst>
      <p:ext uri="{BB962C8B-B14F-4D97-AF65-F5344CB8AC3E}">
        <p14:creationId xmlns:p14="http://schemas.microsoft.com/office/powerpoint/2010/main" val="8039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202824"/>
              </p:ext>
            </p:extLst>
          </p:nvPr>
        </p:nvGraphicFramePr>
        <p:xfrm>
          <a:off x="107503" y="915566"/>
          <a:ext cx="8928992" cy="3563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3043"/>
                <a:gridCol w="840146"/>
                <a:gridCol w="770132"/>
                <a:gridCol w="840146"/>
                <a:gridCol w="885233"/>
                <a:gridCol w="840146"/>
                <a:gridCol w="840146"/>
              </a:tblGrid>
              <a:tr h="406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Sponsorship</a:t>
                      </a:r>
                      <a:r>
                        <a:rPr lang="en-US" sz="1600" b="1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Packages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D5B32B"/>
                          </a:solidFill>
                          <a:effectLst/>
                        </a:rPr>
                        <a:t>GOLD</a:t>
                      </a:r>
                      <a:endParaRPr lang="en-US" sz="1100" b="1" i="0" u="none" strike="noStrike" dirty="0">
                        <a:solidFill>
                          <a:srgbClr val="D5B32B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SILVER</a:t>
                      </a:r>
                      <a:endParaRPr lang="en-US" sz="11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703F2F"/>
                          </a:solidFill>
                          <a:effectLst/>
                        </a:rPr>
                        <a:t>BRONZE</a:t>
                      </a:r>
                      <a:endParaRPr lang="en-US" sz="1100" b="1" i="0" u="none" strike="noStrike" dirty="0">
                        <a:solidFill>
                          <a:srgbClr val="703F2F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CORPORATE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TABLE 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PARADE FLOAT 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BALL</a:t>
                      </a:r>
                      <a:r>
                        <a:rPr lang="en-US" sz="11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 TICKETS</a:t>
                      </a:r>
                      <a:endParaRPr lang="en-US" sz="11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  <a:tr h="60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rgbClr val="D5B32B"/>
                          </a:solidFill>
                          <a:effectLst/>
                        </a:rPr>
                        <a:t>4000 Euro</a:t>
                      </a:r>
                      <a:endParaRPr lang="en-US" sz="1100" b="1" i="0" u="none" strike="noStrike" dirty="0">
                        <a:solidFill>
                          <a:srgbClr val="D5B32B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2500 Euro</a:t>
                      </a:r>
                      <a:endParaRPr lang="en-US" sz="11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703F2F"/>
                          </a:solidFill>
                          <a:effectLst/>
                        </a:rPr>
                        <a:t>Products/ Services</a:t>
                      </a:r>
                      <a:endParaRPr lang="en-US" sz="1100" b="1" i="0" u="none" strike="noStrike" dirty="0">
                        <a:solidFill>
                          <a:srgbClr val="703F2F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8000"/>
                          </a:solidFill>
                          <a:effectLst/>
                        </a:rPr>
                        <a:t>1500 </a:t>
                      </a:r>
                      <a:r>
                        <a:rPr lang="en-US" sz="1100" b="1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Euro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250 Euro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100 Euro</a:t>
                      </a:r>
                      <a:endParaRPr lang="en-US" sz="11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  <a:tr h="270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Float at parade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D5B32B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3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r>
                        <a:rPr lang="en-US" sz="13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+mn-cs"/>
                        </a:rPr>
                        <a:t>)</a:t>
                      </a:r>
                      <a:endParaRPr lang="en-US" sz="13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703F2F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solidFill>
                            <a:srgbClr val="FFC000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endParaRPr lang="en-US" sz="1300" b="0" i="0" u="none" strike="noStrike" dirty="0" smtClean="0">
                        <a:solidFill>
                          <a:srgbClr val="FFC000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 smtClean="0">
                        <a:solidFill>
                          <a:srgbClr val="92D050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</a:tr>
              <a:tr h="526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VIP 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Table (10 </a:t>
                      </a:r>
                      <a:r>
                        <a:rPr lang="en-US" sz="13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pax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 for St. Patrick’s Day Ball 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(prime 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spot, 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logo on table, bottle of 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Jameson</a:t>
                      </a:r>
                      <a:r>
                        <a:rPr lang="en-US" sz="130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special reserve)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D5B32B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endParaRPr lang="en-US" sz="1300" b="0" i="0" u="none" strike="noStrike" dirty="0">
                        <a:solidFill>
                          <a:srgbClr val="D5B32B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703F2F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rgbClr val="008000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92D050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</a:tr>
              <a:tr h="270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Individual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 Ball tickets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300" b="1" u="none" strike="noStrike" kern="1200" dirty="0">
                        <a:solidFill>
                          <a:srgbClr val="D5B3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300" b="1" u="none" strike="noStrike" kern="1200" dirty="0">
                        <a:solidFill>
                          <a:srgbClr val="703F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solidFill>
                            <a:srgbClr val="92D050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endParaRPr lang="en-US" sz="1300" b="0" i="0" u="none" strike="noStrike" dirty="0" smtClean="0">
                        <a:solidFill>
                          <a:srgbClr val="92D050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</a:tr>
              <a:tr h="270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Embassy Reception tickets 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u="none" strike="noStrike" kern="1200" dirty="0" smtClean="0">
                          <a:solidFill>
                            <a:srgbClr val="D5B3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300" b="1" u="none" strike="noStrike" kern="1200" dirty="0">
                        <a:solidFill>
                          <a:srgbClr val="D5B3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u="none" strike="noStrike" kern="1200" dirty="0" smtClean="0">
                          <a:solidFill>
                            <a:srgbClr val="703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00" b="1" u="none" strike="noStrike" kern="1200" dirty="0">
                        <a:solidFill>
                          <a:srgbClr val="703F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  <a:tr h="270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Rugby 6 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Nations tickets event</a:t>
                      </a:r>
                      <a:r>
                        <a:rPr lang="en-US" sz="130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 Champions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rgbClr val="D5B3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u="none" strike="noStrike" kern="1200" dirty="0" smtClean="0">
                          <a:solidFill>
                            <a:srgbClr val="703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00" b="1" u="none" strike="noStrike" kern="1200" dirty="0">
                        <a:solidFill>
                          <a:srgbClr val="703F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  <a:tr h="270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Logos on all media / specific mention at 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ball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D5B32B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703F2F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  <a:tr h="2692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Product sponsor </a:t>
                      </a:r>
                      <a:r>
                        <a:rPr lang="en-US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n-US" sz="13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Service</a:t>
                      </a:r>
                      <a:r>
                        <a:rPr lang="en-US" sz="130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 sponsor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rgbClr val="D5B32B"/>
                          </a:solidFill>
                          <a:effectLst/>
                          <a:latin typeface="+mj-lt"/>
                          <a:cs typeface="Webdings" charset="2"/>
                        </a:rPr>
                        <a:t>(</a:t>
                      </a:r>
                      <a:r>
                        <a:rPr lang="en-US" sz="1300" u="none" strike="noStrike" dirty="0" smtClean="0">
                          <a:solidFill>
                            <a:srgbClr val="D5B32B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r>
                        <a:rPr lang="en-US" sz="1300" u="none" strike="noStrike" dirty="0" smtClean="0">
                          <a:solidFill>
                            <a:srgbClr val="D5B32B"/>
                          </a:solidFill>
                          <a:effectLst/>
                          <a:latin typeface="+mj-lt"/>
                          <a:cs typeface="Webdings" charset="2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D5B32B"/>
                        </a:solidFill>
                        <a:effectLst/>
                        <a:latin typeface="+mj-lt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Webdings" charset="2"/>
                        </a:rPr>
                        <a:t>(</a:t>
                      </a:r>
                      <a:r>
                        <a:rPr lang="en-US" sz="13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  <a:r>
                        <a:rPr lang="en-US" sz="13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Webdings" charset="2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703F2F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  <a:tr h="2692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Presence as official sponsor for 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Bucharest </a:t>
                      </a:r>
                      <a:r>
                        <a:rPr lang="en-US" sz="1300" b="1" i="0" u="none" strike="noStrike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Feis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 2016</a:t>
                      </a:r>
                    </a:p>
                    <a:p>
                      <a:pPr algn="l" rtl="0" fontAlgn="ctr"/>
                      <a:r>
                        <a:rPr lang="en-US" sz="13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Romania’s 1</a:t>
                      </a:r>
                      <a:r>
                        <a:rPr lang="en-US" sz="1300" b="0" i="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 international Irish dance competition</a:t>
                      </a:r>
                      <a:endParaRPr lang="en-US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D5B32B"/>
                          </a:solidFill>
                          <a:effectLst/>
                          <a:latin typeface="Webdings" charset="2"/>
                          <a:cs typeface="Webdings" charset="2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D5B32B"/>
                          </a:solidFill>
                          <a:effectLst/>
                          <a:latin typeface="+mj-lt"/>
                          <a:cs typeface="Webdings" charset="2"/>
                        </a:rPr>
                        <a:t>          </a:t>
                      </a:r>
                      <a:endParaRPr lang="en-US" sz="1300" b="0" i="0" u="none" strike="noStrike" dirty="0">
                        <a:solidFill>
                          <a:srgbClr val="D5B32B"/>
                        </a:solidFill>
                        <a:effectLst/>
                        <a:latin typeface="+mj-lt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703F2F"/>
                        </a:solidFill>
                        <a:effectLst/>
                        <a:latin typeface="Webdings" charset="2"/>
                        <a:cs typeface="Webdings" charset="2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5901" marR="5901" marT="59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22572"/>
            <a:ext cx="9144000" cy="5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91556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Confirmed partners: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8086" r="4890" b="5138"/>
          <a:stretch/>
        </p:blipFill>
        <p:spPr bwMode="auto">
          <a:xfrm>
            <a:off x="-252536" y="1419622"/>
            <a:ext cx="8597646" cy="285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04" y="2032939"/>
            <a:ext cx="1730191" cy="68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St Patrick's Day\stp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47717"/>
            <a:ext cx="2808312" cy="23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47717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Info: 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Oana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Berbecariu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o-RO" dirty="0" smtClean="0"/>
              <a:t>Phone</a:t>
            </a:r>
            <a:r>
              <a:rPr lang="en-US" dirty="0" smtClean="0"/>
              <a:t>:</a:t>
            </a:r>
            <a:r>
              <a:rPr lang="ro-RO" dirty="0" smtClean="0"/>
              <a:t> </a:t>
            </a:r>
            <a:r>
              <a:rPr lang="ro-RO" dirty="0"/>
              <a:t>+40374470382.</a:t>
            </a:r>
            <a:endParaRPr lang="en-US" dirty="0"/>
          </a:p>
          <a:p>
            <a:r>
              <a:rPr lang="ro-RO" dirty="0" smtClean="0"/>
              <a:t>E-mail</a:t>
            </a:r>
            <a:r>
              <a:rPr lang="en-US" dirty="0" smtClean="0"/>
              <a:t>:</a:t>
            </a:r>
            <a:r>
              <a:rPr lang="ro-RO" dirty="0"/>
              <a:t>  </a:t>
            </a:r>
            <a:r>
              <a:rPr lang="ro-RO" u="sng" dirty="0" smtClean="0">
                <a:hlinkClick r:id="rId4"/>
              </a:rPr>
              <a:t>oberbecariu@nob</a:t>
            </a:r>
            <a:r>
              <a:rPr lang="en-US" u="sng" dirty="0" smtClean="0">
                <a:hlinkClick r:id="rId4"/>
              </a:rPr>
              <a:t>el</a:t>
            </a:r>
            <a:r>
              <a:rPr lang="ro-RO" u="sng" dirty="0" smtClean="0">
                <a:hlinkClick r:id="rId4"/>
              </a:rPr>
              <a:t>oil.com</a:t>
            </a:r>
            <a:endParaRPr lang="en-US" dirty="0"/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Tiarnan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hAimhirgin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o-RO" dirty="0" smtClean="0"/>
              <a:t>Phone</a:t>
            </a:r>
            <a:r>
              <a:rPr lang="en-US" dirty="0" smtClean="0"/>
              <a:t>:</a:t>
            </a:r>
            <a:r>
              <a:rPr lang="ro-RO" dirty="0" smtClean="0"/>
              <a:t> </a:t>
            </a:r>
            <a:r>
              <a:rPr lang="ro-RO" dirty="0"/>
              <a:t>+</a:t>
            </a:r>
            <a:r>
              <a:rPr lang="ro-RO" dirty="0" smtClean="0"/>
              <a:t>40</a:t>
            </a:r>
            <a:r>
              <a:rPr lang="en-US" dirty="0" smtClean="0"/>
              <a:t>731999015</a:t>
            </a:r>
          </a:p>
          <a:p>
            <a:r>
              <a:rPr lang="en-US" dirty="0" smtClean="0"/>
              <a:t>E-mail: tiarnan.o_haimhirgin@ro.sabmiller.com</a:t>
            </a:r>
            <a:endParaRPr lang="en-US" dirty="0"/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0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347614"/>
            <a:ext cx="55446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 year on March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Irish and the Irish-at-heart across the globe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celebrate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St. Patrick’s Day.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holiday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particularly remembers St Patrick,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Ireland’s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patron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saint,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brought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Christianity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Ireland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fifth century.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began as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 for the patron saint of Ireland has become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global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festival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celebrating Irish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culture with parades, dancing,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food and drink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 whole lot of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7534"/>
            <a:ext cx="181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History</a:t>
            </a:r>
            <a:r>
              <a:rPr lang="ro-R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827" y="987574"/>
            <a:ext cx="31316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0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12309"/>
            <a:ext cx="608416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years, over 10,000 people have gathered in Bucharest for the St Patrick’s Day Parade. This huge Parade has traditionally started at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Bulevardul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Kiseleff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ended in front of the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Ateneul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Roman.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a champion Pipe and Drum band from Co. Donegal in Ireland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procession of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colourful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floats decorated in the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colours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Ireland and Romania parade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Bucharest’s streets joined b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150 Irish, Romanian and Bulgarian dancers and singers.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During the parade, members of the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Arlechinii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Rugby Team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organised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flashmob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that all the participants could join.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40 cheerleaders accompanied the parade and held a brief show during the ceremony.</a:t>
            </a:r>
          </a:p>
          <a:p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7534"/>
            <a:ext cx="284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Years</a:t>
            </a:r>
            <a:r>
              <a:rPr lang="ro-R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688" y="987574"/>
            <a:ext cx="284380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0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68" y="1182687"/>
            <a:ext cx="534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Music was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over 60 pipers from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Ireland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Romania and Bulgaria.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who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joined the parade received balloons and flags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 faces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painted by an artist.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Also, several Irish dogs, trained to help people with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sight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deficiencies,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present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the festivity, dressed in green capes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Parade ended at George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Enescu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square where spectators were treated to a show of traditional Irish dancing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Afterwards, participants were invited to enjoy a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Black Beer Tasting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Maracineanu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Square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627534"/>
            <a:ext cx="284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Years</a:t>
            </a:r>
            <a:r>
              <a:rPr lang="ro-R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160388"/>
            <a:ext cx="3717620" cy="33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33181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925" y="1851670"/>
            <a:ext cx="8673539" cy="2696458"/>
            <a:chOff x="218940" y="1059581"/>
            <a:chExt cx="8584395" cy="3488547"/>
          </a:xfrm>
        </p:grpSpPr>
        <p:pic>
          <p:nvPicPr>
            <p:cNvPr id="2051" name="Picture 3" descr="C:\Users\simona.popescu\Desktop\parada-sfantul-patrick-bucuresti-10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0073" y="1059581"/>
              <a:ext cx="1800200" cy="170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simona.popescu\Desktop\parada-sfantul-patrick-bucuresti-20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75856" y="2870721"/>
              <a:ext cx="2656703" cy="1676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:\Users\simona.popescu\Desktop\parada-sfantul-patrick-bucuresti-7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96749" y="1059581"/>
              <a:ext cx="1706586" cy="170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C:\Users\simona.popescu\Desktop\parada-sfantul-patrick-bucuresti-5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3848" y="1059582"/>
              <a:ext cx="1949005" cy="170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C:\Users\simona.popescu\Desktop\li-st-patrick-parade-float-620-cp0036809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35" y="1059582"/>
              <a:ext cx="2910305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C:\Users\simona.popescu\Desktop\parada-sfantul-patrick-bucuresti-15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8940" y="2859782"/>
              <a:ext cx="2912900" cy="168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8271" y="2859783"/>
              <a:ext cx="2709337" cy="16883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7504" y="82555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2016 we will have a series of events over 4 days finishing with the biggest parade ever!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-27765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1556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Patrick’s Days </a:t>
            </a:r>
            <a:r>
              <a:rPr lang="ro-R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  <a:r>
              <a:rPr lang="ro-R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D:\St Patrick's Day\Happy-St-Patricks-Da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91556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91630"/>
            <a:ext cx="71287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Thursday  17</a:t>
            </a:r>
            <a:r>
              <a:rPr lang="ro-RO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Embassy Reception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invitation only, location tbc</a:t>
            </a:r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Friday 18</a:t>
            </a:r>
            <a:r>
              <a:rPr lang="ro-RO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St. Patrick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’s Day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Ball 2016, Intercontinental Hotel, 19.30</a:t>
            </a:r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ro-RO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Irish Pipe &amp; drum band rehearsal,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Herastrau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park 12.00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 19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Grand Finale of the 6 Nations Rugby tournament 2016 Champions Sports Bar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Marriott,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15:30 – late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Sunday 20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Main St. Patrick’s Day Parade,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Muzeul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Taranului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Kiseleff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Calea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Victoriei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Ateneul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Roman, 15:00 - 17:00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o-RO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0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47614"/>
            <a:ext cx="81815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media campaign for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previous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Patrick's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Parade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on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lang="en-US" sz="17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with a press release that generated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arou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articles within the national and local media. 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12th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another press release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generated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further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articles in the most important publications at both local and national level. 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Patrick’s Day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weekend 16</a:t>
            </a:r>
            <a:r>
              <a:rPr lang="en-US" sz="17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-17</a:t>
            </a:r>
            <a:r>
              <a:rPr lang="en-US" sz="17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March,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Bucharest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Parade was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reported 70 times at national level and about 10 times at international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reaching over 24 million people. 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news stations have covered the parade and broadcasted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news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items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it generating a cumulative audience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(including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repeat viewers) 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16 million people. 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71550"/>
            <a:ext cx="675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 Coverage 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0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077" y="1707654"/>
            <a:ext cx="828092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arade 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attracted significant international attention with syndicated photos and stories being picked up in some online international media sources like : The Irish Times, USA Today, NY Post etc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TV stations that covered the parade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 TV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Antena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Group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(1, 2, 3)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Realitatea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Romania TV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Kanal 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 24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TVR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 TV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were also several report on the national Radio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stations: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Europa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Radio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Romania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Actualitati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Romania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Cultural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771550"/>
            <a:ext cx="675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 Coverage 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St Patrick\creatie\PPT_jpg\PPT1366x7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16" y="0"/>
            <a:ext cx="922081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91630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://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stirileprotv.ro/stiri/social/sfantul-lor-distractia-noastra-romanii-petrec-in-stil-irlandez-cu-mii-de-litri-de-bere-si-parade-de-saint-patrick.html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www.b1.ro/stiri/eveniment/saint-patrick-day-celebrata-in-centrul-bucure-tiului-video-78212.html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http://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stiri.tvr.ro/bucuresti-mii-de-oameni-la-parada-de-ziua-sfantului-patrick-patronul-irlandei_41746.html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http://www.romanialibera.ro/actualitate/fapt-divers/parada-st--patrick-s-day-din-bucuresti--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mii-de-persoane-au-participat-cu-stegulete-si-baloane-329256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http://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www.click.ro/news/national/hai-la-parada-de-sf-patrick</a:t>
            </a:r>
            <a:r>
              <a:rPr lang="ro-R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http://www.fotostefan.ro/versiunea-romaneasca-a-paradei-de-sfantul-patrick-foto-si-video/</a:t>
            </a:r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71550"/>
            <a:ext cx="675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 Coverage  </a:t>
            </a:r>
            <a:endParaRPr lang="ro-R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895</Words>
  <Application>Microsoft Office PowerPoint</Application>
  <PresentationFormat>On-screen Show (16:9)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Popescu</dc:creator>
  <cp:lastModifiedBy>Cristina Crangus</cp:lastModifiedBy>
  <cp:revision>68</cp:revision>
  <dcterms:created xsi:type="dcterms:W3CDTF">2016-01-08T15:48:10Z</dcterms:created>
  <dcterms:modified xsi:type="dcterms:W3CDTF">2016-02-18T07:45:22Z</dcterms:modified>
</cp:coreProperties>
</file>